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292" r:id="rId4"/>
    <p:sldId id="262" r:id="rId5"/>
    <p:sldId id="294" r:id="rId6"/>
    <p:sldId id="295" r:id="rId7"/>
    <p:sldId id="267" r:id="rId8"/>
    <p:sldId id="293" r:id="rId9"/>
    <p:sldId id="264" r:id="rId10"/>
    <p:sldId id="265" r:id="rId11"/>
    <p:sldId id="263" r:id="rId12"/>
    <p:sldId id="258" r:id="rId13"/>
    <p:sldId id="261" r:id="rId14"/>
    <p:sldId id="268" r:id="rId15"/>
    <p:sldId id="269" r:id="rId16"/>
    <p:sldId id="260" r:id="rId17"/>
    <p:sldId id="273" r:id="rId18"/>
    <p:sldId id="275" r:id="rId19"/>
    <p:sldId id="276" r:id="rId20"/>
    <p:sldId id="277" r:id="rId21"/>
    <p:sldId id="278" r:id="rId22"/>
    <p:sldId id="298" r:id="rId23"/>
    <p:sldId id="299" r:id="rId24"/>
    <p:sldId id="270" r:id="rId25"/>
    <p:sldId id="271" r:id="rId26"/>
    <p:sldId id="272" r:id="rId27"/>
    <p:sldId id="274" r:id="rId28"/>
    <p:sldId id="279" r:id="rId29"/>
    <p:sldId id="280" r:id="rId30"/>
    <p:sldId id="296" r:id="rId31"/>
    <p:sldId id="285" r:id="rId32"/>
    <p:sldId id="282" r:id="rId33"/>
    <p:sldId id="283" r:id="rId34"/>
    <p:sldId id="300" r:id="rId35"/>
    <p:sldId id="281" r:id="rId36"/>
    <p:sldId id="286" r:id="rId37"/>
    <p:sldId id="287" r:id="rId38"/>
    <p:sldId id="290" r:id="rId39"/>
    <p:sldId id="288" r:id="rId40"/>
    <p:sldId id="291" r:id="rId41"/>
    <p:sldId id="28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673" autoAdjust="0"/>
  </p:normalViewPr>
  <p:slideViewPr>
    <p:cSldViewPr snapToGrid="0">
      <p:cViewPr>
        <p:scale>
          <a:sx n="95" d="100"/>
          <a:sy n="95" d="100"/>
        </p:scale>
        <p:origin x="5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2430B3-28F4-42AA-A8A3-84CD00D05C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CDA38-F5A5-4970-A43B-1FD357A3E5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22F436-31C5-4E14-BFB4-8EC84CE035B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FD08DEAD-0B39-4A2F-B497-3D9A99E6960C}"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A373B631-C7F9-415F-85C8-35EB9AF2784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0AB9B2A-5EB2-43A9-AE39-92171B83271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5E16941E-4AD4-469D-91CE-36A14BF067E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191253A8-665D-4434-ABDB-8BB9BBA72331}"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5892EF62-7813-444A-99AD-ED22B236687D}"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D249E53-6CFF-4569-9C60-CE5ABB1BB7B2}"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F674F2-9F18-4E55-B4C7-DA538D51F638}"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6502D34-5D4F-4359-846E-A9C2DF371A5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E77ED04-EFA0-4BC6-B135-889090A74786}"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A8896-1603-4B1C-AF6D-315DA6141F3C}" type="datetime1">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A46E8-6ECF-4B74-83B7-DF9922F7AE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https://yatao.blog.csdn.net/article/details/89165040?fromshare=blogdetail&amp;sharetype=blogdetail&amp;sharerId=89165040&amp;sharerefer=PC&amp;sharesource=rjx041130&amp;sharefrom=from_li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65573" y="1332291"/>
            <a:ext cx="9144000" cy="782855"/>
          </a:xfrm>
        </p:spPr>
        <p:txBody>
          <a:bodyPr>
            <a:normAutofit/>
          </a:bodyPr>
          <a:lstStyle/>
          <a:p>
            <a:r>
              <a:rPr lang="zh-CN" altLang="en-US" sz="4800" dirty="0"/>
              <a:t>蓝桥杯嵌入式串口、</a:t>
            </a:r>
            <a:r>
              <a:rPr lang="en-US" altLang="zh-CN" sz="4800" dirty="0"/>
              <a:t>DMA</a:t>
            </a:r>
            <a:r>
              <a:rPr lang="zh-CN" altLang="en-US" sz="4800" dirty="0"/>
              <a:t>培训</a:t>
            </a:r>
            <a:endParaRPr lang="zh-CN" altLang="en-US" sz="4800" dirty="0"/>
          </a:p>
        </p:txBody>
      </p:sp>
      <p:sp>
        <p:nvSpPr>
          <p:cNvPr id="3" name="副标题 2"/>
          <p:cNvSpPr>
            <a:spLocks noGrp="1"/>
          </p:cNvSpPr>
          <p:nvPr>
            <p:ph type="subTitle" idx="1"/>
          </p:nvPr>
        </p:nvSpPr>
        <p:spPr>
          <a:xfrm>
            <a:off x="1365573" y="3734773"/>
            <a:ext cx="9144000" cy="1655762"/>
          </a:xfrm>
        </p:spPr>
        <p:txBody>
          <a:bodyPr/>
          <a:lstStyle/>
          <a:p>
            <a:r>
              <a:rPr lang="zh-CN" altLang="en-US" dirty="0"/>
              <a:t>时间：</a:t>
            </a:r>
            <a:r>
              <a:rPr lang="en-US" altLang="zh-CN" dirty="0"/>
              <a:t>2-8</a:t>
            </a:r>
            <a:endParaRPr lang="zh-CN" altLang="en-US" dirty="0"/>
          </a:p>
        </p:txBody>
      </p:sp>
      <p:sp>
        <p:nvSpPr>
          <p:cNvPr id="4" name="灯片编号占位符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pic>
        <p:nvPicPr>
          <p:cNvPr id="12" name="图片 11"/>
          <p:cNvPicPr>
            <a:picLocks noChangeAspect="1"/>
          </p:cNvPicPr>
          <p:nvPr/>
        </p:nvPicPr>
        <p:blipFill>
          <a:blip r:embed="rId1"/>
          <a:stretch>
            <a:fillRect/>
          </a:stretch>
        </p:blipFill>
        <p:spPr>
          <a:xfrm>
            <a:off x="5047473" y="1326579"/>
            <a:ext cx="6927707" cy="733522"/>
          </a:xfrm>
          <a:prstGeom prst="rect">
            <a:avLst/>
          </a:prstGeom>
        </p:spPr>
      </p:pic>
      <p:pic>
        <p:nvPicPr>
          <p:cNvPr id="18" name="图片 17"/>
          <p:cNvPicPr>
            <a:picLocks noChangeAspect="1"/>
          </p:cNvPicPr>
          <p:nvPr/>
        </p:nvPicPr>
        <p:blipFill>
          <a:blip r:embed="rId2"/>
          <a:stretch>
            <a:fillRect/>
          </a:stretch>
        </p:blipFill>
        <p:spPr>
          <a:xfrm>
            <a:off x="5047473" y="2127970"/>
            <a:ext cx="6924675" cy="752475"/>
          </a:xfrm>
          <a:prstGeom prst="rect">
            <a:avLst/>
          </a:prstGeom>
        </p:spPr>
      </p:pic>
      <p:pic>
        <p:nvPicPr>
          <p:cNvPr id="20" name="图片 19"/>
          <p:cNvPicPr>
            <a:picLocks noChangeAspect="1"/>
          </p:cNvPicPr>
          <p:nvPr/>
        </p:nvPicPr>
        <p:blipFill>
          <a:blip r:embed="rId3"/>
          <a:stretch>
            <a:fillRect/>
          </a:stretch>
        </p:blipFill>
        <p:spPr>
          <a:xfrm>
            <a:off x="86033" y="3503773"/>
            <a:ext cx="11710790" cy="910165"/>
          </a:xfrm>
          <a:prstGeom prst="rect">
            <a:avLst/>
          </a:prstGeom>
        </p:spPr>
      </p:pic>
      <p:pic>
        <p:nvPicPr>
          <p:cNvPr id="22" name="图片 21"/>
          <p:cNvPicPr>
            <a:picLocks noChangeAspect="1"/>
          </p:cNvPicPr>
          <p:nvPr/>
        </p:nvPicPr>
        <p:blipFill>
          <a:blip r:embed="rId4"/>
          <a:stretch>
            <a:fillRect/>
          </a:stretch>
        </p:blipFill>
        <p:spPr>
          <a:xfrm>
            <a:off x="216647" y="4683598"/>
            <a:ext cx="11580176" cy="1020082"/>
          </a:xfrm>
          <a:prstGeom prst="rect">
            <a:avLst/>
          </a:prstGeom>
        </p:spPr>
      </p:pic>
      <p:pic>
        <p:nvPicPr>
          <p:cNvPr id="26" name="图片 25"/>
          <p:cNvPicPr>
            <a:picLocks noChangeAspect="1"/>
          </p:cNvPicPr>
          <p:nvPr/>
        </p:nvPicPr>
        <p:blipFill>
          <a:blip r:embed="rId5"/>
          <a:stretch>
            <a:fillRect/>
          </a:stretch>
        </p:blipFill>
        <p:spPr>
          <a:xfrm>
            <a:off x="142395" y="981437"/>
            <a:ext cx="4854908" cy="2157328"/>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6429" y="1051415"/>
            <a:ext cx="9255369" cy="3108543"/>
          </a:xfrm>
        </p:spPr>
        <p:txBody>
          <a:bodyPr/>
          <a:lstStyle/>
          <a:p>
            <a:pPr marL="0" indent="0">
              <a:buNone/>
            </a:pPr>
            <a:r>
              <a:rPr lang="zh-CN" altLang="en-US" sz="2000" dirty="0"/>
              <a:t>串口通信实际意义：数据传输</a:t>
            </a:r>
            <a:r>
              <a:rPr lang="en-US" altLang="zh-CN" sz="2000" dirty="0"/>
              <a:t>(</a:t>
            </a:r>
            <a:r>
              <a:rPr lang="zh-CN" altLang="en-US" sz="2000" dirty="0"/>
              <a:t>蓝牙模块</a:t>
            </a:r>
            <a:r>
              <a:rPr lang="en-US" altLang="zh-CN" sz="2000" dirty="0"/>
              <a:t>)</a:t>
            </a:r>
            <a:endParaRPr lang="en-US" altLang="zh-CN" sz="2000" dirty="0"/>
          </a:p>
          <a:p>
            <a:pPr marL="0" indent="0">
              <a:buNone/>
            </a:pPr>
            <a:endParaRPr lang="zh-CN" altLang="en-US" dirty="0"/>
          </a:p>
        </p:txBody>
      </p:sp>
      <p:sp>
        <p:nvSpPr>
          <p:cNvPr id="3" name="文本框 2"/>
          <p:cNvSpPr txBox="1"/>
          <p:nvPr/>
        </p:nvSpPr>
        <p:spPr>
          <a:xfrm>
            <a:off x="378837" y="4251605"/>
            <a:ext cx="10195241" cy="3108543"/>
          </a:xfrm>
          <a:prstGeom prst="rect">
            <a:avLst/>
          </a:prstGeom>
          <a:noFill/>
        </p:spPr>
        <p:txBody>
          <a:bodyPr wrap="square" rtlCol="0">
            <a:spAutoFit/>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zh-CN" altLang="en-US" sz="2800" dirty="0"/>
          </a:p>
        </p:txBody>
      </p:sp>
      <p:sp>
        <p:nvSpPr>
          <p:cNvPr id="2"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06429" y="1501486"/>
            <a:ext cx="5725348" cy="2658472"/>
          </a:xfrm>
          <a:prstGeom prst="rect">
            <a:avLst/>
          </a:prstGeom>
        </p:spPr>
      </p:pic>
      <p:sp>
        <p:nvSpPr>
          <p:cNvPr id="4" name="灯片编号占位符 3"/>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3028" y="778674"/>
            <a:ext cx="11050772" cy="5398289"/>
          </a:xfrm>
        </p:spPr>
        <p:txBody>
          <a:bodyPr>
            <a:normAutofit/>
          </a:bodyPr>
          <a:lstStyle/>
          <a:p>
            <a:pPr marL="0" indent="0">
              <a:buNone/>
            </a:pPr>
            <a:r>
              <a:rPr lang="en-US" altLang="zh-CN" sz="2000" b="1" dirty="0" err="1"/>
              <a:t>CubeMX</a:t>
            </a:r>
            <a:r>
              <a:rPr lang="zh-CN" altLang="en-US" sz="2000" b="1" dirty="0"/>
              <a:t>相关配置</a:t>
            </a:r>
            <a:endParaRPr lang="en-US" altLang="zh-CN" sz="2000" b="1" dirty="0"/>
          </a:p>
          <a:p>
            <a:pPr marL="0" indent="0">
              <a:buNone/>
            </a:pPr>
            <a:r>
              <a:rPr lang="en-US" altLang="zh-CN" sz="2000" dirty="0"/>
              <a:t>IO</a:t>
            </a:r>
            <a:r>
              <a:rPr lang="zh-CN" altLang="en-US" sz="2000" dirty="0"/>
              <a:t>引脚配置：</a:t>
            </a:r>
            <a:endParaRPr lang="en-US" altLang="zh-CN" sz="2000" dirty="0"/>
          </a:p>
          <a:p>
            <a:pPr marL="0" indent="0">
              <a:buNone/>
            </a:pPr>
            <a:r>
              <a:rPr lang="en-US" altLang="zh-CN" sz="2000" dirty="0"/>
              <a:t>1</a:t>
            </a:r>
            <a:r>
              <a:rPr lang="zh-CN" altLang="en-US" sz="2000" dirty="0"/>
              <a:t>、选择串口</a:t>
            </a:r>
            <a:r>
              <a:rPr lang="en-US" altLang="zh-CN" sz="2000" dirty="0"/>
              <a:t>RX</a:t>
            </a:r>
            <a:r>
              <a:rPr lang="zh-CN" altLang="en-US" sz="2000" dirty="0"/>
              <a:t>、</a:t>
            </a:r>
            <a:r>
              <a:rPr lang="en-US" altLang="zh-CN" sz="2000" dirty="0"/>
              <a:t>TX</a:t>
            </a:r>
            <a:r>
              <a:rPr lang="zh-CN" altLang="en-US" sz="2000" dirty="0"/>
              <a:t>映射到的</a:t>
            </a:r>
            <a:r>
              <a:rPr lang="en-US" altLang="zh-CN" sz="2000" dirty="0"/>
              <a:t>IO</a:t>
            </a:r>
            <a:r>
              <a:rPr lang="zh-CN" altLang="en-US" sz="2000" dirty="0"/>
              <a:t>引脚</a:t>
            </a:r>
            <a:r>
              <a:rPr lang="zh-CN" altLang="en-US" sz="2000" dirty="0">
                <a:highlight>
                  <a:srgbClr val="FFFF00"/>
                </a:highlight>
              </a:rPr>
              <a:t>（</a:t>
            </a:r>
            <a:r>
              <a:rPr lang="en-US" altLang="zh-CN" sz="2000" dirty="0">
                <a:highlight>
                  <a:srgbClr val="FFFF00"/>
                </a:highlight>
              </a:rPr>
              <a:t>PA9 -- TX, PA10 -- RX</a:t>
            </a:r>
            <a:r>
              <a:rPr lang="zh-CN" altLang="en-US" sz="2000" dirty="0">
                <a:highlight>
                  <a:srgbClr val="FFFF00"/>
                </a:highlight>
              </a:rPr>
              <a:t>）</a:t>
            </a:r>
            <a:endParaRPr lang="en-US" altLang="zh-CN" sz="2000" dirty="0"/>
          </a:p>
          <a:p>
            <a:pPr marL="0" indent="0">
              <a:buNone/>
            </a:pPr>
            <a:r>
              <a:rPr lang="en-US" altLang="zh-CN" sz="2000" dirty="0"/>
              <a:t>2</a:t>
            </a:r>
            <a:r>
              <a:rPr lang="zh-CN" altLang="en-US" sz="2000" dirty="0"/>
              <a:t>、设置</a:t>
            </a:r>
            <a:r>
              <a:rPr lang="en-US" altLang="zh-CN" sz="2000" dirty="0"/>
              <a:t>IO</a:t>
            </a:r>
            <a:r>
              <a:rPr lang="zh-CN" altLang="en-US" sz="2000" dirty="0"/>
              <a:t>引脚的工作模式、上下拉、速度（对于</a:t>
            </a:r>
            <a:r>
              <a:rPr lang="en-US" altLang="zh-CN" sz="2000" dirty="0"/>
              <a:t>PA9</a:t>
            </a:r>
            <a:r>
              <a:rPr lang="zh-CN" altLang="en-US" sz="2000" dirty="0"/>
              <a:t>、</a:t>
            </a:r>
            <a:r>
              <a:rPr lang="en-US" altLang="zh-CN" sz="2000" dirty="0"/>
              <a:t>PA10</a:t>
            </a:r>
            <a:r>
              <a:rPr lang="zh-CN" altLang="en-US" sz="2000" dirty="0"/>
              <a:t>保持默认配置即可）</a:t>
            </a:r>
            <a:endParaRPr lang="en-US" altLang="zh-CN" sz="2000" dirty="0"/>
          </a:p>
          <a:p>
            <a:pPr marL="0" indent="0">
              <a:buNone/>
            </a:pPr>
            <a:r>
              <a:rPr lang="zh-CN" altLang="en-US" sz="2000" dirty="0"/>
              <a:t>串口相关配置：</a:t>
            </a:r>
            <a:endParaRPr lang="en-US" altLang="zh-CN" sz="2000" dirty="0"/>
          </a:p>
          <a:p>
            <a:pPr marL="0" indent="0">
              <a:buNone/>
            </a:pPr>
            <a:r>
              <a:rPr lang="en-US" altLang="zh-CN" sz="2000" dirty="0"/>
              <a:t>1</a:t>
            </a:r>
            <a:r>
              <a:rPr lang="zh-CN" altLang="en-US" sz="2000" dirty="0"/>
              <a:t>、设置波特率（</a:t>
            </a:r>
            <a:r>
              <a:rPr lang="en-US" altLang="zh-CN" sz="2000" dirty="0"/>
              <a:t>9600</a:t>
            </a:r>
            <a:r>
              <a:rPr lang="zh-CN" altLang="en-US" sz="2000" dirty="0"/>
              <a:t>）</a:t>
            </a:r>
            <a:endParaRPr lang="en-US" altLang="zh-CN" sz="2000" dirty="0"/>
          </a:p>
          <a:p>
            <a:pPr marL="0" indent="0">
              <a:buNone/>
            </a:pPr>
            <a:r>
              <a:rPr lang="en-US" altLang="zh-CN" sz="2000" dirty="0"/>
              <a:t>2</a:t>
            </a:r>
            <a:r>
              <a:rPr lang="zh-CN" altLang="en-US" sz="2000" dirty="0"/>
              <a:t>、设置数据位、奇偶校验、停止位（均可保持默认）</a:t>
            </a:r>
            <a:endParaRPr lang="en-US" altLang="zh-CN" sz="2000" dirty="0"/>
          </a:p>
          <a:p>
            <a:pPr marL="0" indent="0">
              <a:buNone/>
            </a:pPr>
            <a:r>
              <a:rPr lang="zh-CN" altLang="en-US" sz="2000" dirty="0"/>
              <a:t>串口中断配置：</a:t>
            </a:r>
            <a:endParaRPr lang="en-US" altLang="zh-CN" sz="2000" dirty="0"/>
          </a:p>
          <a:p>
            <a:pPr marL="0" indent="0">
              <a:buNone/>
            </a:pPr>
            <a:r>
              <a:rPr lang="en-US" altLang="zh-CN" sz="2000" dirty="0"/>
              <a:t>1</a:t>
            </a:r>
            <a:r>
              <a:rPr lang="zh-CN" altLang="en-US" sz="2000" dirty="0"/>
              <a:t>、打开串口全局中断</a:t>
            </a:r>
            <a:endParaRPr lang="en-US" altLang="zh-CN" sz="2000" dirty="0"/>
          </a:p>
          <a:p>
            <a:pPr marL="0" indent="0">
              <a:buNone/>
            </a:pPr>
            <a:r>
              <a:rPr lang="en-US" altLang="zh-CN" sz="2000" dirty="0"/>
              <a:t>2</a:t>
            </a:r>
            <a:r>
              <a:rPr lang="zh-CN" altLang="en-US" sz="2000" dirty="0"/>
              <a:t>、中断优先级设置</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串口编程步骤</a:t>
            </a:r>
            <a:br>
              <a:rPr lang="en-US" altLang="zh-CN" dirty="0"/>
            </a:br>
            <a:endParaRPr lang="zh-CN" altLang="en-US" dirty="0"/>
          </a:p>
        </p:txBody>
      </p:sp>
      <p:sp>
        <p:nvSpPr>
          <p:cNvPr id="5" name="文本框 4"/>
          <p:cNvSpPr txBox="1"/>
          <p:nvPr/>
        </p:nvSpPr>
        <p:spPr>
          <a:xfrm>
            <a:off x="3790335" y="509782"/>
            <a:ext cx="2758384" cy="369332"/>
          </a:xfrm>
          <a:prstGeom prst="rect">
            <a:avLst/>
          </a:prstGeom>
          <a:noFill/>
        </p:spPr>
        <p:txBody>
          <a:bodyPr wrap="none" rtlCol="0">
            <a:spAutoFit/>
          </a:bodyPr>
          <a:lstStyle/>
          <a:p>
            <a:r>
              <a:rPr lang="zh-CN" altLang="en-US" dirty="0">
                <a:solidFill>
                  <a:srgbClr val="FF0000"/>
                </a:solidFill>
              </a:rPr>
              <a:t>针对</a:t>
            </a:r>
            <a:r>
              <a:rPr lang="en-US" altLang="zh-CN" dirty="0">
                <a:solidFill>
                  <a:srgbClr val="FF0000"/>
                </a:solidFill>
              </a:rPr>
              <a:t>STM32G431</a:t>
            </a:r>
            <a:r>
              <a:rPr lang="zh-CN" altLang="en-US" dirty="0">
                <a:solidFill>
                  <a:srgbClr val="FF0000"/>
                </a:solidFill>
              </a:rPr>
              <a:t>的</a:t>
            </a:r>
            <a:r>
              <a:rPr lang="en-US" altLang="zh-CN" dirty="0">
                <a:solidFill>
                  <a:srgbClr val="FF0000"/>
                </a:solidFill>
              </a:rPr>
              <a:t>USART1</a:t>
            </a:r>
            <a:endParaRPr lang="zh-CN" altLang="en-US" dirty="0">
              <a:solidFill>
                <a:srgbClr val="FF0000"/>
              </a:solidFill>
            </a:endParaRPr>
          </a:p>
        </p:txBody>
      </p:sp>
      <p:sp>
        <p:nvSpPr>
          <p:cNvPr id="2" name="文本框 1"/>
          <p:cNvSpPr txBox="1"/>
          <p:nvPr/>
        </p:nvSpPr>
        <p:spPr>
          <a:xfrm>
            <a:off x="4073364" y="2199579"/>
            <a:ext cx="1338828" cy="369332"/>
          </a:xfrm>
          <a:prstGeom prst="rect">
            <a:avLst/>
          </a:prstGeom>
          <a:noFill/>
        </p:spPr>
        <p:txBody>
          <a:bodyPr wrap="none" rtlCol="0">
            <a:spAutoFit/>
          </a:bodyPr>
          <a:lstStyle/>
          <a:p>
            <a:r>
              <a:rPr lang="zh-CN" altLang="en-US" dirty="0">
                <a:solidFill>
                  <a:srgbClr val="FF0000"/>
                </a:solidFill>
              </a:rPr>
              <a:t>配置成上拉</a:t>
            </a:r>
            <a:endParaRPr lang="zh-CN" altLang="en-US" dirty="0">
              <a:solidFill>
                <a:srgbClr val="FF0000"/>
              </a:solidFill>
            </a:endParaRPr>
          </a:p>
        </p:txBody>
      </p:sp>
      <p:pic>
        <p:nvPicPr>
          <p:cNvPr id="7" name="图片 6"/>
          <p:cNvPicPr>
            <a:picLocks noChangeAspect="1"/>
          </p:cNvPicPr>
          <p:nvPr/>
        </p:nvPicPr>
        <p:blipFill>
          <a:blip r:embed="rId1"/>
          <a:stretch>
            <a:fillRect/>
          </a:stretch>
        </p:blipFill>
        <p:spPr>
          <a:xfrm>
            <a:off x="6300595" y="2490329"/>
            <a:ext cx="5588377" cy="1343117"/>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7191" y="778674"/>
            <a:ext cx="10515600" cy="5443316"/>
          </a:xfrm>
        </p:spPr>
        <p:txBody>
          <a:bodyPr>
            <a:normAutofit/>
          </a:bodyPr>
          <a:lstStyle/>
          <a:p>
            <a:pPr marL="0" indent="0">
              <a:buNone/>
            </a:pPr>
            <a:r>
              <a:rPr lang="en-US" altLang="zh-CN" sz="2000" dirty="0"/>
              <a:t>IO</a:t>
            </a:r>
            <a:r>
              <a:rPr lang="zh-CN" altLang="en-US" sz="2000" dirty="0"/>
              <a:t>引脚配置、串口相关配置</a:t>
            </a:r>
            <a:endParaRPr lang="zh-CN" altLang="en-US" sz="2000" dirty="0"/>
          </a:p>
        </p:txBody>
      </p:sp>
      <p:sp>
        <p:nvSpPr>
          <p:cNvPr id="5"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串口编程配置</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637954" y="1132846"/>
            <a:ext cx="10446488" cy="5393175"/>
          </a:xfrm>
          <a:prstGeom prst="rect">
            <a:avLst/>
          </a:prstGeom>
        </p:spPr>
      </p:pic>
      <p:sp>
        <p:nvSpPr>
          <p:cNvPr id="8" name="文本框 7"/>
          <p:cNvSpPr txBox="1"/>
          <p:nvPr/>
        </p:nvSpPr>
        <p:spPr>
          <a:xfrm>
            <a:off x="9693349" y="1967023"/>
            <a:ext cx="2459664" cy="923330"/>
          </a:xfrm>
          <a:prstGeom prst="rect">
            <a:avLst/>
          </a:prstGeom>
          <a:noFill/>
        </p:spPr>
        <p:txBody>
          <a:bodyPr wrap="square" rtlCol="0">
            <a:spAutoFit/>
          </a:bodyPr>
          <a:lstStyle/>
          <a:p>
            <a:r>
              <a:rPr lang="zh-CN" altLang="en-US" dirty="0">
                <a:solidFill>
                  <a:srgbClr val="FF0000"/>
                </a:solidFill>
              </a:rPr>
              <a:t>串口引脚需要手动更改为</a:t>
            </a:r>
            <a:r>
              <a:rPr lang="en-US" altLang="zh-CN" dirty="0">
                <a:solidFill>
                  <a:srgbClr val="FF0000"/>
                </a:solidFill>
                <a:highlight>
                  <a:srgbClr val="FFFF00"/>
                </a:highlight>
              </a:rPr>
              <a:t>PA9</a:t>
            </a:r>
            <a:r>
              <a:rPr lang="zh-CN" altLang="en-US" dirty="0">
                <a:solidFill>
                  <a:srgbClr val="FF0000"/>
                </a:solidFill>
                <a:highlight>
                  <a:srgbClr val="FFFF00"/>
                </a:highlight>
              </a:rPr>
              <a:t>、</a:t>
            </a:r>
            <a:r>
              <a:rPr lang="en-US" altLang="zh-CN" dirty="0">
                <a:solidFill>
                  <a:srgbClr val="FF0000"/>
                </a:solidFill>
                <a:highlight>
                  <a:srgbClr val="FFFF00"/>
                </a:highlight>
              </a:rPr>
              <a:t>PA10</a:t>
            </a:r>
            <a:r>
              <a:rPr lang="zh-CN" altLang="en-US" dirty="0">
                <a:solidFill>
                  <a:srgbClr val="FF0000"/>
                </a:solidFill>
              </a:rPr>
              <a:t>，默认为</a:t>
            </a:r>
            <a:r>
              <a:rPr lang="en-US" altLang="zh-CN" dirty="0">
                <a:solidFill>
                  <a:srgbClr val="FF0000"/>
                </a:solidFill>
              </a:rPr>
              <a:t>PC4</a:t>
            </a:r>
            <a:r>
              <a:rPr lang="zh-CN" altLang="en-US" dirty="0">
                <a:solidFill>
                  <a:srgbClr val="FF0000"/>
                </a:solidFill>
              </a:rPr>
              <a:t>、</a:t>
            </a:r>
            <a:r>
              <a:rPr lang="en-US" altLang="zh-CN" dirty="0">
                <a:solidFill>
                  <a:srgbClr val="FF0000"/>
                </a:solidFill>
              </a:rPr>
              <a:t>PC5</a:t>
            </a:r>
            <a:endParaRPr lang="zh-CN" altLang="en-US" dirty="0">
              <a:solidFill>
                <a:srgbClr val="FF0000"/>
              </a:solidFill>
            </a:endParaRPr>
          </a:p>
        </p:txBody>
      </p:sp>
      <p:sp>
        <p:nvSpPr>
          <p:cNvPr id="9" name="矩形 8"/>
          <p:cNvSpPr/>
          <p:nvPr/>
        </p:nvSpPr>
        <p:spPr>
          <a:xfrm>
            <a:off x="8261498" y="5353493"/>
            <a:ext cx="398721" cy="371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39570" y="3668713"/>
            <a:ext cx="5080000" cy="337185"/>
          </a:xfrm>
          <a:prstGeom prst="rect">
            <a:avLst/>
          </a:prstGeom>
        </p:spPr>
        <p:txBody>
          <a:bodyPr>
            <a:spAutoFit/>
          </a:bodyPr>
          <a:p>
            <a:r>
              <a:rPr lang="en-US" altLang="zh-CN" sz="1600"/>
              <a:t>​</a:t>
            </a:r>
            <a:endParaRPr lang="en-US" altLang="zh-CN" sz="1600"/>
          </a:p>
        </p:txBody>
      </p:sp>
      <p:pic>
        <p:nvPicPr>
          <p:cNvPr id="6" name="图片 5"/>
          <p:cNvPicPr/>
          <p:nvPr/>
        </p:nvPicPr>
        <p:blipFill>
          <a:blip r:embed="rId1"/>
          <a:stretch>
            <a:fillRect/>
          </a:stretch>
        </p:blipFill>
        <p:spPr>
          <a:xfrm>
            <a:off x="1639570" y="4005898"/>
            <a:ext cx="7163117" cy="2794317"/>
          </a:xfrm>
          <a:prstGeom prst="rect">
            <a:avLst/>
          </a:prstGeom>
        </p:spPr>
      </p:pic>
      <p:pic>
        <p:nvPicPr>
          <p:cNvPr id="7" name="图片 6"/>
          <p:cNvPicPr/>
          <p:nvPr/>
        </p:nvPicPr>
        <p:blipFill>
          <a:blip r:embed="rId2"/>
          <a:stretch>
            <a:fillRect/>
          </a:stretch>
        </p:blipFill>
        <p:spPr>
          <a:xfrm>
            <a:off x="1639570" y="6800215"/>
            <a:ext cx="95567" cy="95567"/>
          </a:xfrm>
          <a:prstGeom prst="rect">
            <a:avLst/>
          </a:prstGeom>
        </p:spPr>
      </p:pic>
      <p:sp>
        <p:nvSpPr>
          <p:cNvPr id="12" name="文本框 11"/>
          <p:cNvSpPr txBox="1"/>
          <p:nvPr/>
        </p:nvSpPr>
        <p:spPr>
          <a:xfrm>
            <a:off x="1639570" y="6895782"/>
            <a:ext cx="5080000" cy="337185"/>
          </a:xfrm>
          <a:prstGeom prst="rect">
            <a:avLst/>
          </a:prstGeom>
        </p:spPr>
        <p:txBody>
          <a:bodyPr>
            <a:spAutoFit/>
          </a:bodyPr>
          <a:p>
            <a:r>
              <a:rPr lang="en-US" altLang="zh-CN" sz="1600"/>
              <a:t>​</a:t>
            </a:r>
            <a:r>
              <a:rPr lang="zh-CN" altLang="en-US" sz="1600"/>
              <a:t>编辑</a:t>
            </a:r>
            <a:r>
              <a:rPr lang="en-US" altLang="zh-CN" sz="1600"/>
              <a:t>​</a:t>
            </a:r>
            <a:endParaRPr lang="en-US" altLang="zh-CN" sz="1600"/>
          </a:p>
        </p:txBody>
      </p:sp>
      <p:sp>
        <p:nvSpPr>
          <p:cNvPr id="3" name="内容占位符 2"/>
          <p:cNvSpPr>
            <a:spLocks noGrp="1"/>
          </p:cNvSpPr>
          <p:nvPr>
            <p:ph idx="1"/>
          </p:nvPr>
        </p:nvSpPr>
        <p:spPr>
          <a:xfrm>
            <a:off x="630865" y="778674"/>
            <a:ext cx="10515600" cy="5398289"/>
          </a:xfrm>
        </p:spPr>
        <p:txBody>
          <a:bodyPr>
            <a:normAutofit/>
          </a:bodyPr>
          <a:lstStyle/>
          <a:p>
            <a:pPr marL="0" indent="0">
              <a:buNone/>
            </a:pPr>
            <a:r>
              <a:rPr lang="zh-CN" altLang="en-US" sz="2000" dirty="0"/>
              <a:t>串口中断配置</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串口编程配置</a:t>
            </a:r>
            <a:br>
              <a:rPr lang="en-US" altLang="zh-CN" dirty="0"/>
            </a:br>
            <a:endParaRPr lang="zh-CN" altLang="en-US" dirty="0"/>
          </a:p>
        </p:txBody>
      </p:sp>
      <p:pic>
        <p:nvPicPr>
          <p:cNvPr id="8" name="图片 7"/>
          <p:cNvPicPr>
            <a:picLocks noChangeAspect="1"/>
          </p:cNvPicPr>
          <p:nvPr/>
        </p:nvPicPr>
        <p:blipFill>
          <a:blip r:embed="rId3"/>
          <a:stretch>
            <a:fillRect/>
          </a:stretch>
        </p:blipFill>
        <p:spPr>
          <a:xfrm>
            <a:off x="182917" y="1360968"/>
            <a:ext cx="5606126" cy="3586587"/>
          </a:xfrm>
          <a:prstGeom prst="rect">
            <a:avLst/>
          </a:prstGeom>
        </p:spPr>
      </p:pic>
      <p:sp>
        <p:nvSpPr>
          <p:cNvPr id="9" name="矩形 8"/>
          <p:cNvSpPr/>
          <p:nvPr/>
        </p:nvSpPr>
        <p:spPr>
          <a:xfrm>
            <a:off x="237461" y="3870251"/>
            <a:ext cx="1830572" cy="2977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05275" y="4344798"/>
            <a:ext cx="731875" cy="409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040524" y="4859591"/>
            <a:ext cx="1844672" cy="369332"/>
          </a:xfrm>
          <a:prstGeom prst="rect">
            <a:avLst/>
          </a:prstGeom>
          <a:noFill/>
        </p:spPr>
        <p:txBody>
          <a:bodyPr wrap="none" rtlCol="0">
            <a:spAutoFit/>
          </a:bodyPr>
          <a:lstStyle/>
          <a:p>
            <a:r>
              <a:rPr lang="zh-CN" altLang="en-US" dirty="0">
                <a:solidFill>
                  <a:srgbClr val="FF0000"/>
                </a:solidFill>
              </a:rPr>
              <a:t>使能</a:t>
            </a:r>
            <a:r>
              <a:rPr lang="en-US" altLang="zh-CN" dirty="0">
                <a:solidFill>
                  <a:srgbClr val="FF0000"/>
                </a:solidFill>
              </a:rPr>
              <a:t>USART1</a:t>
            </a:r>
            <a:r>
              <a:rPr lang="zh-CN" altLang="en-US" dirty="0">
                <a:solidFill>
                  <a:srgbClr val="FF0000"/>
                </a:solidFill>
              </a:rPr>
              <a:t>中断</a:t>
            </a:r>
            <a:endParaRPr lang="zh-CN" altLang="en-US" dirty="0">
              <a:solidFill>
                <a:srgbClr val="FF0000"/>
              </a:solidFill>
            </a:endParaRPr>
          </a:p>
        </p:txBody>
      </p:sp>
      <p:pic>
        <p:nvPicPr>
          <p:cNvPr id="13" name="图片 12"/>
          <p:cNvPicPr>
            <a:picLocks noChangeAspect="1"/>
          </p:cNvPicPr>
          <p:nvPr/>
        </p:nvPicPr>
        <p:blipFill>
          <a:blip r:embed="rId4"/>
          <a:stretch>
            <a:fillRect/>
          </a:stretch>
        </p:blipFill>
        <p:spPr>
          <a:xfrm>
            <a:off x="5862951" y="1360968"/>
            <a:ext cx="6091588" cy="3237613"/>
          </a:xfrm>
          <a:prstGeom prst="rect">
            <a:avLst/>
          </a:prstGeom>
        </p:spPr>
      </p:pic>
      <p:sp>
        <p:nvSpPr>
          <p:cNvPr id="14" name="矩形 13"/>
          <p:cNvSpPr/>
          <p:nvPr/>
        </p:nvSpPr>
        <p:spPr>
          <a:xfrm>
            <a:off x="6010767" y="2238153"/>
            <a:ext cx="1352280" cy="2339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581145" y="4103792"/>
            <a:ext cx="4279474" cy="241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461896" y="4848463"/>
            <a:ext cx="2610010" cy="369332"/>
          </a:xfrm>
          <a:prstGeom prst="rect">
            <a:avLst/>
          </a:prstGeom>
          <a:noFill/>
        </p:spPr>
        <p:txBody>
          <a:bodyPr wrap="none" rtlCol="0">
            <a:spAutoFit/>
          </a:bodyPr>
          <a:lstStyle/>
          <a:p>
            <a:r>
              <a:rPr lang="zh-CN" altLang="en-US" dirty="0">
                <a:solidFill>
                  <a:srgbClr val="FF0000"/>
                </a:solidFill>
              </a:rPr>
              <a:t>设置中断优先级，改为</a:t>
            </a:r>
            <a:r>
              <a:rPr lang="en-US" altLang="zh-CN" dirty="0">
                <a:solidFill>
                  <a:srgbClr val="FF0000"/>
                </a:solidFill>
              </a:rPr>
              <a:t>1</a:t>
            </a:r>
            <a:endParaRPr lang="zh-CN" altLang="en-US"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437" y="778674"/>
            <a:ext cx="10515600" cy="5398289"/>
          </a:xfrm>
        </p:spPr>
        <p:txBody>
          <a:bodyPr>
            <a:normAutofit/>
          </a:bodyPr>
          <a:lstStyle/>
          <a:p>
            <a:pPr marL="0" indent="0">
              <a:buNone/>
            </a:pPr>
            <a:r>
              <a:rPr lang="zh-CN" altLang="en-US" sz="2000" dirty="0"/>
              <a:t>串口发送函数</a:t>
            </a:r>
            <a:endParaRPr lang="en-US" altLang="zh-CN" sz="2000" dirty="0"/>
          </a:p>
          <a:p>
            <a:pPr marL="0" indent="0">
              <a:buNone/>
            </a:pPr>
            <a:r>
              <a:rPr lang="de-DE" altLang="zh-CN" sz="2000" dirty="0"/>
              <a:t>HAL_UART_Transmit(&amp;huart1, (uint8_t *)str, strlen((char *)str), 50);</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13" name="图片 12"/>
          <p:cNvPicPr>
            <a:picLocks noChangeAspect="1"/>
          </p:cNvPicPr>
          <p:nvPr/>
        </p:nvPicPr>
        <p:blipFill>
          <a:blip r:embed="rId1"/>
          <a:stretch>
            <a:fillRect/>
          </a:stretch>
        </p:blipFill>
        <p:spPr>
          <a:xfrm>
            <a:off x="556437" y="1620281"/>
            <a:ext cx="9909154" cy="4996827"/>
          </a:xfrm>
          <a:prstGeom prst="rect">
            <a:avLst/>
          </a:prstGeom>
        </p:spPr>
      </p:pic>
      <p:sp>
        <p:nvSpPr>
          <p:cNvPr id="14" name="文本框 13"/>
          <p:cNvSpPr txBox="1"/>
          <p:nvPr/>
        </p:nvSpPr>
        <p:spPr>
          <a:xfrm>
            <a:off x="4933507" y="3244334"/>
            <a:ext cx="6186309" cy="369332"/>
          </a:xfrm>
          <a:prstGeom prst="rect">
            <a:avLst/>
          </a:prstGeom>
          <a:noFill/>
        </p:spPr>
        <p:txBody>
          <a:bodyPr wrap="none" rtlCol="0">
            <a:spAutoFit/>
          </a:bodyPr>
          <a:lstStyle/>
          <a:p>
            <a:r>
              <a:rPr lang="zh-CN" altLang="en-US" b="0" i="0" dirty="0">
                <a:solidFill>
                  <a:srgbClr val="FF0000"/>
                </a:solidFill>
                <a:effectLst/>
                <a:latin typeface="-apple-system"/>
              </a:rPr>
              <a:t>阻塞的方式需要等到当前数据发送完成才会执行后续逻辑</a:t>
            </a:r>
            <a:endParaRPr lang="zh-CN" altLang="en-US"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串口发送数据</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18977" y="2030529"/>
            <a:ext cx="6455800" cy="3243219"/>
          </a:xfrm>
          <a:prstGeom prst="rect">
            <a:avLst/>
          </a:prstGeom>
        </p:spPr>
      </p:pic>
      <p:pic>
        <p:nvPicPr>
          <p:cNvPr id="7" name="图片 6"/>
          <p:cNvPicPr>
            <a:picLocks noChangeAspect="1"/>
          </p:cNvPicPr>
          <p:nvPr/>
        </p:nvPicPr>
        <p:blipFill>
          <a:blip r:embed="rId2"/>
          <a:stretch>
            <a:fillRect/>
          </a:stretch>
        </p:blipFill>
        <p:spPr>
          <a:xfrm>
            <a:off x="318977" y="1213551"/>
            <a:ext cx="3644199" cy="49067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777" y="1525146"/>
            <a:ext cx="5046744" cy="3688769"/>
          </a:xfrm>
          <a:prstGeom prst="rect">
            <a:avLst/>
          </a:prstGeom>
        </p:spPr>
      </p:pic>
      <p:sp>
        <p:nvSpPr>
          <p:cNvPr id="10" name="文本框 9"/>
          <p:cNvSpPr txBox="1"/>
          <p:nvPr/>
        </p:nvSpPr>
        <p:spPr>
          <a:xfrm>
            <a:off x="6677246" y="967244"/>
            <a:ext cx="3185487" cy="369332"/>
          </a:xfrm>
          <a:prstGeom prst="rect">
            <a:avLst/>
          </a:prstGeom>
          <a:noFill/>
        </p:spPr>
        <p:txBody>
          <a:bodyPr wrap="none" rtlCol="0">
            <a:spAutoFit/>
          </a:bodyPr>
          <a:lstStyle/>
          <a:p>
            <a:r>
              <a:rPr lang="zh-CN" altLang="en-US" dirty="0"/>
              <a:t>串口助手中可看到如下现象：</a:t>
            </a:r>
            <a:endParaRPr lang="zh-CN" altLang="en-US" dirty="0"/>
          </a:p>
        </p:txBody>
      </p:sp>
      <p:sp>
        <p:nvSpPr>
          <p:cNvPr id="12" name="文本框 11"/>
          <p:cNvSpPr txBox="1"/>
          <p:nvPr/>
        </p:nvSpPr>
        <p:spPr>
          <a:xfrm>
            <a:off x="462516" y="5640572"/>
            <a:ext cx="7426905" cy="584775"/>
          </a:xfrm>
          <a:prstGeom prst="rect">
            <a:avLst/>
          </a:prstGeom>
          <a:noFill/>
        </p:spPr>
        <p:txBody>
          <a:bodyPr wrap="none" rtlCol="0">
            <a:spAutoFit/>
          </a:bodyPr>
          <a:lstStyle/>
          <a:p>
            <a:r>
              <a:rPr lang="zh-CN" altLang="en-US" sz="1600" dirty="0">
                <a:solidFill>
                  <a:srgbClr val="FF0000"/>
                </a:solidFill>
              </a:rPr>
              <a:t>注：使用</a:t>
            </a:r>
            <a:r>
              <a:rPr lang="en-US" altLang="zh-CN" sz="1600" dirty="0" err="1">
                <a:solidFill>
                  <a:srgbClr val="FF0000"/>
                </a:solidFill>
              </a:rPr>
              <a:t>sprintf</a:t>
            </a:r>
            <a:r>
              <a:rPr lang="zh-CN" altLang="en-US" sz="1600" dirty="0">
                <a:solidFill>
                  <a:srgbClr val="FF0000"/>
                </a:solidFill>
              </a:rPr>
              <a:t>函数加</a:t>
            </a:r>
            <a:r>
              <a:rPr lang="en-US" altLang="zh-CN" sz="1600" dirty="0">
                <a:solidFill>
                  <a:srgbClr val="FF0000"/>
                </a:solidFill>
              </a:rPr>
              <a:t>include </a:t>
            </a:r>
            <a:r>
              <a:rPr lang="zh-CN" altLang="en-US" sz="1600" dirty="0">
                <a:solidFill>
                  <a:srgbClr val="FF0000"/>
                </a:solidFill>
              </a:rPr>
              <a:t>“</a:t>
            </a:r>
            <a:r>
              <a:rPr lang="en-US" altLang="zh-CN" sz="1600" dirty="0" err="1">
                <a:solidFill>
                  <a:srgbClr val="FF0000"/>
                </a:solidFill>
              </a:rPr>
              <a:t>stdio.h</a:t>
            </a:r>
            <a:r>
              <a:rPr lang="zh-CN" altLang="en-US" sz="1600" dirty="0">
                <a:solidFill>
                  <a:srgbClr val="FF0000"/>
                </a:solidFill>
              </a:rPr>
              <a:t>”，否则报警告，但不影响程序编译和烧录；</a:t>
            </a:r>
            <a:endParaRPr lang="en-US" altLang="zh-CN" sz="1600" dirty="0">
              <a:solidFill>
                <a:srgbClr val="FF0000"/>
              </a:solidFill>
            </a:endParaRPr>
          </a:p>
          <a:p>
            <a:r>
              <a:rPr lang="zh-CN" altLang="en-US" sz="1600" dirty="0">
                <a:solidFill>
                  <a:srgbClr val="FF0000"/>
                </a:solidFill>
              </a:rPr>
              <a:t>使用</a:t>
            </a:r>
            <a:r>
              <a:rPr lang="en-US" altLang="zh-CN" sz="1600" dirty="0" err="1">
                <a:solidFill>
                  <a:srgbClr val="FF0000"/>
                </a:solidFill>
              </a:rPr>
              <a:t>strlen</a:t>
            </a:r>
            <a:r>
              <a:rPr lang="en-US" altLang="zh-CN" sz="1600" dirty="0">
                <a:solidFill>
                  <a:srgbClr val="FF0000"/>
                </a:solidFill>
              </a:rPr>
              <a:t>()</a:t>
            </a:r>
            <a:r>
              <a:rPr lang="zh-CN" altLang="en-US" sz="1600" dirty="0">
                <a:solidFill>
                  <a:srgbClr val="FF0000"/>
                </a:solidFill>
              </a:rPr>
              <a:t>函数加</a:t>
            </a:r>
            <a:r>
              <a:rPr lang="en-US" altLang="zh-CN" sz="1600" dirty="0">
                <a:solidFill>
                  <a:srgbClr val="FF0000"/>
                </a:solidFill>
              </a:rPr>
              <a:t>include “</a:t>
            </a:r>
            <a:r>
              <a:rPr lang="en-US" altLang="zh-CN" sz="1600" dirty="0" err="1">
                <a:solidFill>
                  <a:srgbClr val="FF0000"/>
                </a:solidFill>
              </a:rPr>
              <a:t>string.h</a:t>
            </a:r>
            <a:r>
              <a:rPr lang="en-US" altLang="zh-CN" sz="1600" dirty="0">
                <a:solidFill>
                  <a:srgbClr val="FF0000"/>
                </a:solidFill>
              </a:rPr>
              <a:t>”</a:t>
            </a:r>
            <a:r>
              <a:rPr lang="zh-CN" altLang="en-US" sz="1600" dirty="0">
                <a:solidFill>
                  <a:srgbClr val="FF0000"/>
                </a:solidFill>
              </a:rPr>
              <a:t>头文件，理由同上。</a:t>
            </a:r>
            <a:endParaRPr lang="zh-CN" altLang="en-US" sz="1600" dirty="0">
              <a:solidFill>
                <a:srgbClr val="FF0000"/>
              </a:solidFill>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zh-CN" altLang="en-US" sz="2000" dirty="0"/>
              <a:t>步骤：</a:t>
            </a:r>
            <a:r>
              <a:rPr lang="en-US" altLang="zh-CN" sz="2000" dirty="0"/>
              <a:t>1</a:t>
            </a:r>
            <a:r>
              <a:rPr lang="zh-CN" altLang="en-US" sz="2000" dirty="0"/>
              <a:t>、在</a:t>
            </a:r>
            <a:r>
              <a:rPr lang="en-US" altLang="zh-CN" sz="2000" dirty="0" err="1"/>
              <a:t>uart.c</a:t>
            </a:r>
            <a:r>
              <a:rPr lang="zh-CN" altLang="en-US" sz="2000" dirty="0"/>
              <a:t>中添加重定向函数</a:t>
            </a:r>
            <a:endParaRPr lang="en-US" altLang="zh-CN" sz="2000" dirty="0"/>
          </a:p>
          <a:p>
            <a:pPr marL="0" indent="0">
              <a:buNone/>
            </a:pPr>
            <a:r>
              <a:rPr lang="en-US" altLang="zh-CN" sz="2000" dirty="0"/>
              <a:t>#include "</a:t>
            </a:r>
            <a:r>
              <a:rPr lang="en-US" altLang="zh-CN" sz="2000" dirty="0" err="1"/>
              <a:t>stdio.h</a:t>
            </a:r>
            <a:r>
              <a:rPr lang="en-US" altLang="zh-CN" sz="2000" dirty="0"/>
              <a:t>"</a:t>
            </a:r>
            <a:endParaRPr lang="en-US" altLang="zh-CN" sz="2000" dirty="0"/>
          </a:p>
          <a:p>
            <a:pPr marL="0" indent="0">
              <a:buNone/>
            </a:pPr>
            <a:r>
              <a:rPr lang="en-US" altLang="zh-CN" sz="2000" dirty="0"/>
              <a:t>int </a:t>
            </a:r>
            <a:r>
              <a:rPr lang="en-US" altLang="zh-CN" sz="2000" dirty="0" err="1"/>
              <a:t>fputc</a:t>
            </a:r>
            <a:r>
              <a:rPr lang="en-US" altLang="zh-CN" sz="2000" dirty="0"/>
              <a:t>(int </a:t>
            </a:r>
            <a:r>
              <a:rPr lang="en-US" altLang="zh-CN" sz="2000" dirty="0" err="1"/>
              <a:t>ch</a:t>
            </a:r>
            <a:r>
              <a:rPr lang="en-US" altLang="zh-CN" sz="2000" dirty="0"/>
              <a:t>, FILE *f)</a:t>
            </a:r>
            <a:endParaRPr lang="en-US" altLang="zh-CN" sz="2000" dirty="0"/>
          </a:p>
          <a:p>
            <a:pPr marL="0" indent="0">
              <a:buNone/>
            </a:pPr>
            <a:r>
              <a:rPr lang="en-US" altLang="zh-CN" sz="2000" dirty="0"/>
              <a:t>{</a:t>
            </a:r>
            <a:endParaRPr lang="en-US" altLang="zh-CN" sz="2000" dirty="0"/>
          </a:p>
          <a:p>
            <a:pPr marL="0" indent="0">
              <a:buNone/>
            </a:pPr>
            <a:r>
              <a:rPr lang="en-US" altLang="zh-CN" sz="2000" dirty="0"/>
              <a:t>  </a:t>
            </a:r>
            <a:r>
              <a:rPr lang="en-US" altLang="zh-CN" sz="2000" dirty="0" err="1"/>
              <a:t>HAL_UART_Transmit</a:t>
            </a:r>
            <a:r>
              <a:rPr lang="en-US" altLang="zh-CN" sz="2000" dirty="0"/>
              <a:t>(&amp;huart1, (uint8_t *)&amp;</a:t>
            </a:r>
            <a:r>
              <a:rPr lang="en-US" altLang="zh-CN" sz="2000" dirty="0" err="1"/>
              <a:t>ch</a:t>
            </a:r>
            <a:r>
              <a:rPr lang="en-US" altLang="zh-CN" sz="2000" dirty="0"/>
              <a:t>, 1, 0xffff);</a:t>
            </a:r>
            <a:endParaRPr lang="en-US" altLang="zh-CN" sz="2000" dirty="0"/>
          </a:p>
          <a:p>
            <a:pPr marL="0" indent="0">
              <a:buNone/>
            </a:pPr>
            <a:r>
              <a:rPr lang="en-US" altLang="zh-CN" sz="2000" dirty="0"/>
              <a:t>  return </a:t>
            </a:r>
            <a:r>
              <a:rPr lang="en-US" altLang="zh-CN" sz="2000" dirty="0" err="1"/>
              <a:t>ch</a:t>
            </a:r>
            <a:r>
              <a:rPr lang="en-US" altLang="zh-CN" sz="2000" dirty="0"/>
              <a:t>;</a:t>
            </a:r>
            <a:endParaRPr lang="en-US" altLang="zh-CN" sz="2000" dirty="0"/>
          </a:p>
          <a:p>
            <a:pPr marL="0" indent="0">
              <a:buNone/>
            </a:pPr>
            <a:r>
              <a:rPr lang="en-US" altLang="zh-CN" sz="2000" dirty="0"/>
              <a:t>}</a:t>
            </a:r>
            <a:endParaRPr lang="en-US" altLang="zh-CN" sz="2000" dirty="0"/>
          </a:p>
          <a:p>
            <a:pPr marL="0" indent="0">
              <a:buNone/>
            </a:pPr>
            <a:r>
              <a:rPr lang="en-US" altLang="zh-CN" sz="2000" dirty="0"/>
              <a:t>2</a:t>
            </a:r>
            <a:r>
              <a:rPr lang="zh-CN" altLang="en-US" sz="2000" dirty="0"/>
              <a:t>、工具栏设置使用</a:t>
            </a:r>
            <a:r>
              <a:rPr lang="en-US" altLang="zh-CN" sz="2000" dirty="0" err="1"/>
              <a:t>MicroLib</a:t>
            </a:r>
            <a:r>
              <a:rPr lang="zh-CN" altLang="en-US" sz="2000" dirty="0"/>
              <a:t>库</a:t>
            </a:r>
            <a:endParaRPr lang="en-US" altLang="zh-CN" sz="2000" dirty="0"/>
          </a:p>
          <a:p>
            <a:pPr marL="0" indent="0">
              <a:buNone/>
            </a:pPr>
            <a:r>
              <a:rPr lang="en-US" altLang="zh-CN" sz="2000" dirty="0"/>
              <a:t>3</a:t>
            </a:r>
            <a:r>
              <a:rPr lang="zh-CN" altLang="en-US" sz="2000" dirty="0"/>
              <a:t>、使用</a:t>
            </a:r>
            <a:r>
              <a:rPr lang="en-US" altLang="zh-CN" sz="2000" dirty="0" err="1"/>
              <a:t>printf</a:t>
            </a:r>
            <a:r>
              <a:rPr lang="zh-CN" altLang="en-US" sz="2000" dirty="0"/>
              <a:t>函数向串口发消息</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zh-CN" altLang="en-US" sz="2000" dirty="0"/>
              <a:t>步骤：</a:t>
            </a:r>
            <a:r>
              <a:rPr lang="en-US" altLang="zh-CN" sz="2000" dirty="0"/>
              <a:t>1</a:t>
            </a:r>
            <a:r>
              <a:rPr lang="zh-CN" altLang="en-US" sz="2000" dirty="0"/>
              <a:t>、在</a:t>
            </a:r>
            <a:r>
              <a:rPr lang="en-US" altLang="zh-CN" sz="2000" dirty="0" err="1"/>
              <a:t>uart.c</a:t>
            </a:r>
            <a:r>
              <a:rPr lang="zh-CN" altLang="en-US" sz="2000" dirty="0"/>
              <a:t>中添加重定向函数</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715030" y="1531997"/>
            <a:ext cx="8599092" cy="5182749"/>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en-US" altLang="zh-CN" sz="2000" dirty="0"/>
              <a:t>2</a:t>
            </a:r>
            <a:r>
              <a:rPr lang="zh-CN" altLang="en-US" sz="2000" dirty="0"/>
              <a:t>、工具栏设置使用</a:t>
            </a:r>
            <a:r>
              <a:rPr lang="en-US" altLang="zh-CN" sz="2000" dirty="0" err="1"/>
              <a:t>MicroLib</a:t>
            </a:r>
            <a:r>
              <a:rPr lang="zh-CN" altLang="en-US" sz="2000" dirty="0"/>
              <a:t>库</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624889" y="1648047"/>
            <a:ext cx="7429274" cy="4820204"/>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66" y="778674"/>
            <a:ext cx="10841334" cy="5398289"/>
          </a:xfrm>
        </p:spPr>
        <p:txBody>
          <a:bodyPr/>
          <a:lstStyle/>
          <a:p>
            <a:pPr marL="0" indent="0">
              <a:buNone/>
            </a:pPr>
            <a:r>
              <a:rPr lang="zh-CN" altLang="en-US" dirty="0">
                <a:solidFill>
                  <a:srgbClr val="FF0000"/>
                </a:solidFill>
              </a:rPr>
              <a:t>设备与设备之间</a:t>
            </a:r>
            <a:r>
              <a:rPr lang="zh-CN" altLang="en-US" dirty="0"/>
              <a:t>之间进行数据传输</a:t>
            </a:r>
            <a:endParaRPr lang="en-US" altLang="zh-CN" dirty="0"/>
          </a:p>
          <a:p>
            <a:pPr marL="0" indent="0">
              <a:buNone/>
            </a:pPr>
            <a:r>
              <a:rPr lang="zh-CN" altLang="en-US" dirty="0"/>
              <a:t>蓝桥杯涉及到的通讯协议：</a:t>
            </a:r>
            <a:r>
              <a:rPr lang="en-US" altLang="zh-CN" dirty="0"/>
              <a:t> </a:t>
            </a:r>
            <a:r>
              <a:rPr lang="en-US" altLang="zh-CN" dirty="0">
                <a:solidFill>
                  <a:srgbClr val="FF0000"/>
                </a:solidFill>
              </a:rPr>
              <a:t>I2C</a:t>
            </a:r>
            <a:r>
              <a:rPr lang="zh-CN" altLang="en-US" dirty="0">
                <a:solidFill>
                  <a:srgbClr val="FF0000"/>
                </a:solidFill>
              </a:rPr>
              <a:t>、串口</a:t>
            </a:r>
            <a:r>
              <a:rPr lang="zh-CN" altLang="en-US" dirty="0"/>
              <a:t>、</a:t>
            </a:r>
            <a:r>
              <a:rPr lang="en-US" altLang="zh-CN" dirty="0"/>
              <a:t>SPI</a:t>
            </a:r>
            <a:r>
              <a:rPr lang="zh-CN" altLang="en-US" dirty="0"/>
              <a:t>、</a:t>
            </a:r>
            <a:r>
              <a:rPr lang="en-US" altLang="zh-CN" dirty="0"/>
              <a:t>USB</a:t>
            </a:r>
            <a:r>
              <a:rPr lang="zh-CN" altLang="en-US" dirty="0"/>
              <a:t>、</a:t>
            </a:r>
            <a:r>
              <a:rPr lang="en-US" altLang="zh-CN" dirty="0"/>
              <a:t>CAN</a:t>
            </a:r>
            <a:r>
              <a:rPr lang="zh-CN" altLang="en-US" dirty="0"/>
              <a:t>、（</a:t>
            </a:r>
            <a:r>
              <a:rPr lang="en-US" altLang="zh-CN" dirty="0"/>
              <a:t>DMA</a:t>
            </a:r>
            <a:r>
              <a:rPr lang="zh-CN" altLang="en-US" dirty="0"/>
              <a:t>：数据传输）</a:t>
            </a:r>
            <a:endParaRPr lang="en-US" altLang="zh-CN" dirty="0"/>
          </a:p>
          <a:p>
            <a:pPr marL="0" indent="0">
              <a:buNone/>
            </a:pPr>
            <a:endParaRPr lang="en-US" altLang="zh-CN" dirty="0"/>
          </a:p>
          <a:p>
            <a:pPr marL="0" indent="0">
              <a:buNone/>
            </a:pPr>
            <a:r>
              <a:rPr lang="zh-CN" altLang="en-US" dirty="0"/>
              <a:t>串口：单片机与上位机</a:t>
            </a:r>
            <a:endParaRPr lang="en-US" altLang="zh-CN" dirty="0"/>
          </a:p>
          <a:p>
            <a:pPr marL="0" indent="0">
              <a:buNone/>
            </a:pPr>
            <a:r>
              <a:rPr lang="en-US" altLang="zh-CN" dirty="0"/>
              <a:t>I2C: </a:t>
            </a:r>
            <a:r>
              <a:rPr lang="zh-CN" altLang="en-US" dirty="0"/>
              <a:t>主设备与从设备之间</a:t>
            </a:r>
            <a:endParaRPr lang="en-US" altLang="zh-CN" dirty="0"/>
          </a:p>
          <a:p>
            <a:pPr marL="0" indent="0">
              <a:buNone/>
            </a:pPr>
            <a:r>
              <a:rPr lang="en-US" altLang="zh-CN" dirty="0"/>
              <a:t>DMA: </a:t>
            </a:r>
            <a:r>
              <a:rPr lang="zh-CN" altLang="en-US" dirty="0"/>
              <a:t>外设与存储器、存储器与存储器</a:t>
            </a:r>
            <a:endParaRPr lang="en-US" altLang="zh-CN"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通讯</a:t>
            </a:r>
            <a:br>
              <a:rPr lang="en-US" altLang="zh-CN" dirty="0"/>
            </a:br>
            <a:endParaRPr lang="zh-CN" altLang="en-US" dirty="0"/>
          </a:p>
        </p:txBody>
      </p:sp>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使用重定向</a:t>
            </a:r>
            <a:r>
              <a:rPr lang="en-US" altLang="zh-CN" sz="2000" dirty="0" err="1"/>
              <a:t>printf</a:t>
            </a:r>
            <a:r>
              <a:rPr lang="zh-CN" altLang="en-US" sz="2000" dirty="0"/>
              <a:t>函数发送数据</a:t>
            </a:r>
            <a:endParaRPr lang="en-US" altLang="zh-CN" sz="2000" dirty="0"/>
          </a:p>
          <a:p>
            <a:pPr marL="0" indent="0">
              <a:buNone/>
            </a:pPr>
            <a:r>
              <a:rPr lang="en-US" altLang="zh-CN" sz="2000" dirty="0"/>
              <a:t>3</a:t>
            </a:r>
            <a:r>
              <a:rPr lang="zh-CN" altLang="en-US" sz="2000" dirty="0"/>
              <a:t>、使用</a:t>
            </a:r>
            <a:r>
              <a:rPr lang="en-US" altLang="zh-CN" sz="2000" dirty="0" err="1"/>
              <a:t>printf</a:t>
            </a:r>
            <a:r>
              <a:rPr lang="zh-CN" altLang="en-US" sz="2000" dirty="0"/>
              <a:t>函数向串口发消息</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419986" y="1705979"/>
            <a:ext cx="7844385" cy="3387015"/>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953" y="850605"/>
            <a:ext cx="10715847" cy="5326358"/>
          </a:xfrm>
        </p:spPr>
        <p:txBody>
          <a:bodyPr>
            <a:normAutofit/>
          </a:bodyPr>
          <a:lstStyle/>
          <a:p>
            <a:pPr marL="0" indent="0">
              <a:buNone/>
            </a:pPr>
            <a:r>
              <a:rPr lang="zh-CN" altLang="en-US" sz="2000" dirty="0"/>
              <a:t>中断</a:t>
            </a:r>
            <a:endParaRPr lang="en-US" altLang="zh-CN" sz="2000" dirty="0"/>
          </a:p>
          <a:p>
            <a:pPr marL="0" indent="0">
              <a:buNone/>
            </a:pPr>
            <a:r>
              <a:rPr lang="zh-CN" altLang="en-US" sz="2000" dirty="0"/>
              <a:t>打断</a:t>
            </a:r>
            <a:r>
              <a:rPr lang="en-US" altLang="zh-CN" sz="2000" dirty="0"/>
              <a:t>CPU</a:t>
            </a:r>
            <a:r>
              <a:rPr lang="zh-CN" altLang="en-US" sz="2000" dirty="0"/>
              <a:t>执行正常的程序，转而处理紧急程序，然后返回原暂停的程序继续运行，就叫中断。</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1775047" y="2113073"/>
            <a:ext cx="7700440" cy="3079116"/>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8289" y="860437"/>
            <a:ext cx="10715847" cy="5326358"/>
          </a:xfrm>
        </p:spPr>
        <p:txBody>
          <a:bodyPr>
            <a:normAutofit/>
          </a:bodyPr>
          <a:lstStyle/>
          <a:p>
            <a:pPr marL="0" indent="0">
              <a:buNone/>
            </a:pPr>
            <a:r>
              <a:rPr lang="zh-CN" altLang="en-US" sz="2000" dirty="0"/>
              <a:t>中断优先级</a:t>
            </a:r>
            <a:endParaRPr lang="en-US" altLang="zh-CN" sz="2000" dirty="0"/>
          </a:p>
          <a:p>
            <a:pPr marL="0" indent="0">
              <a:buNone/>
            </a:pPr>
            <a:r>
              <a:rPr lang="en-US" altLang="zh-CN" sz="2000" dirty="0"/>
              <a:t>1</a:t>
            </a:r>
            <a:r>
              <a:rPr lang="zh-CN" altLang="en-US" sz="2000" dirty="0"/>
              <a:t>、抢占优先级：高抢占优先级可以打断正在执行的低抢占优先级中断</a:t>
            </a:r>
            <a:endParaRPr lang="en-US" altLang="zh-CN" sz="2000" dirty="0"/>
          </a:p>
          <a:p>
            <a:pPr marL="0" indent="0">
              <a:buNone/>
            </a:pPr>
            <a:r>
              <a:rPr lang="en-US" altLang="zh-CN" sz="2000" dirty="0"/>
              <a:t>2</a:t>
            </a:r>
            <a:r>
              <a:rPr lang="zh-CN" altLang="en-US" sz="2000" dirty="0"/>
              <a:t>、响应优先级：当抢占优先级相同时，响应优先级高的先执行，但是不能互相打断</a:t>
            </a:r>
            <a:endParaRPr lang="en-US" altLang="zh-CN" sz="2000" dirty="0"/>
          </a:p>
          <a:p>
            <a:pPr marL="0" indent="0">
              <a:buNone/>
            </a:pPr>
            <a:r>
              <a:rPr lang="en-US" altLang="zh-CN" sz="2000" dirty="0"/>
              <a:t>3</a:t>
            </a:r>
            <a:r>
              <a:rPr lang="zh-CN" altLang="en-US" sz="2000" dirty="0"/>
              <a:t>、抢占和响应都相同的情况下，自然优先级越高的，先执行</a:t>
            </a:r>
            <a:endParaRPr lang="en-US" altLang="zh-CN" sz="2000" dirty="0"/>
          </a:p>
          <a:p>
            <a:pPr marL="0" indent="0">
              <a:buNone/>
            </a:pPr>
            <a:r>
              <a:rPr lang="en-US" altLang="zh-CN" sz="2000" dirty="0"/>
              <a:t>4</a:t>
            </a:r>
            <a:r>
              <a:rPr lang="zh-CN" altLang="en-US" sz="2000" dirty="0"/>
              <a:t>、自然优先级：中断向量表的优先级</a:t>
            </a:r>
            <a:endParaRPr lang="en-US" altLang="zh-CN" sz="2000" dirty="0"/>
          </a:p>
          <a:p>
            <a:pPr marL="0" indent="0">
              <a:buNone/>
            </a:pPr>
            <a:r>
              <a:rPr lang="en-US" altLang="zh-CN" sz="2000" dirty="0"/>
              <a:t>5</a:t>
            </a:r>
            <a:r>
              <a:rPr lang="zh-CN" altLang="en-US" sz="2000" dirty="0"/>
              <a:t>、数值越小，优先级越高</a:t>
            </a:r>
            <a:endParaRPr lang="en-US" altLang="zh-CN" sz="2000" dirty="0"/>
          </a:p>
          <a:p>
            <a:pPr marL="0" indent="0">
              <a:buNone/>
            </a:pPr>
            <a:r>
              <a:rPr lang="zh-CN" altLang="en-US" sz="2000" dirty="0"/>
              <a:t>中断优先级分组：</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1828801" y="3670289"/>
            <a:ext cx="8642554" cy="2701529"/>
          </a:xfrm>
          <a:prstGeom prst="rect">
            <a:avLst/>
          </a:prstGeom>
        </p:spPr>
      </p:pic>
      <p:sp>
        <p:nvSpPr>
          <p:cNvPr id="7" name="灯片编号占位符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953" y="850605"/>
            <a:ext cx="10715847" cy="5326358"/>
          </a:xfrm>
        </p:spPr>
        <p:txBody>
          <a:bodyPr>
            <a:normAutofit/>
          </a:bodyPr>
          <a:lstStyle/>
          <a:p>
            <a:pPr marL="0" indent="0">
              <a:buNone/>
            </a:pPr>
            <a:r>
              <a:rPr lang="zh-CN" altLang="en-US" sz="2000" dirty="0"/>
              <a:t>串口接收函数</a:t>
            </a:r>
            <a:endParaRPr lang="en-US" altLang="zh-CN" sz="2000" dirty="0"/>
          </a:p>
          <a:p>
            <a:pPr marL="0" indent="0">
              <a:buNone/>
            </a:pPr>
            <a:r>
              <a:rPr lang="en-US" altLang="zh-CN" sz="2000" dirty="0" err="1"/>
              <a:t>HAL_UART_Receive_IT</a:t>
            </a:r>
            <a:r>
              <a:rPr lang="en-US" altLang="zh-CN" sz="2000" dirty="0"/>
              <a:t>(&amp;huart1, &amp;</a:t>
            </a:r>
            <a:r>
              <a:rPr lang="en-US" altLang="zh-CN" sz="2000" dirty="0" err="1"/>
              <a:t>rx_buffer</a:t>
            </a:r>
            <a:r>
              <a:rPr lang="en-US" altLang="zh-CN" sz="2000" dirty="0"/>
              <a:t>, 1);</a:t>
            </a: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5" name="文本框 4"/>
          <p:cNvSpPr txBox="1"/>
          <p:nvPr/>
        </p:nvSpPr>
        <p:spPr>
          <a:xfrm>
            <a:off x="6453963" y="1233377"/>
            <a:ext cx="2031325" cy="369332"/>
          </a:xfrm>
          <a:prstGeom prst="rect">
            <a:avLst/>
          </a:prstGeom>
          <a:noFill/>
        </p:spPr>
        <p:txBody>
          <a:bodyPr wrap="none" rtlCol="0">
            <a:spAutoFit/>
          </a:bodyPr>
          <a:lstStyle/>
          <a:p>
            <a:r>
              <a:rPr lang="zh-CN" altLang="en-US" dirty="0">
                <a:solidFill>
                  <a:srgbClr val="FF0000"/>
                </a:solidFill>
              </a:rPr>
              <a:t>采用中断方式接收</a:t>
            </a:r>
            <a:endParaRPr lang="zh-CN" altLang="en-US" dirty="0">
              <a:solidFill>
                <a:srgbClr val="FF0000"/>
              </a:solidFill>
            </a:endParaRPr>
          </a:p>
        </p:txBody>
      </p:sp>
      <p:pic>
        <p:nvPicPr>
          <p:cNvPr id="7" name="图片 6"/>
          <p:cNvPicPr>
            <a:picLocks noChangeAspect="1"/>
          </p:cNvPicPr>
          <p:nvPr/>
        </p:nvPicPr>
        <p:blipFill>
          <a:blip r:embed="rId1"/>
          <a:stretch>
            <a:fillRect/>
          </a:stretch>
        </p:blipFill>
        <p:spPr>
          <a:xfrm>
            <a:off x="637953" y="1602709"/>
            <a:ext cx="9542721" cy="4802694"/>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33647"/>
            <a:ext cx="10515600" cy="5443316"/>
          </a:xfrm>
        </p:spPr>
        <p:txBody>
          <a:bodyPr>
            <a:normAutofit/>
          </a:bodyPr>
          <a:lstStyle/>
          <a:p>
            <a:pPr marL="0" indent="0">
              <a:buNone/>
            </a:pPr>
            <a:r>
              <a:rPr lang="zh-CN" altLang="en-US" sz="2000" dirty="0"/>
              <a:t>串口接收函数</a:t>
            </a:r>
            <a:endParaRPr lang="en-US" altLang="zh-CN" sz="2000" dirty="0"/>
          </a:p>
          <a:p>
            <a:pPr marL="0" indent="0">
              <a:buNone/>
            </a:pPr>
            <a:r>
              <a:rPr lang="en-US" altLang="zh-CN" sz="2000" dirty="0"/>
              <a:t>CSDN</a:t>
            </a:r>
            <a:r>
              <a:rPr lang="zh-CN" altLang="en-US" sz="2000" dirty="0"/>
              <a:t>讲解文章：</a:t>
            </a:r>
            <a:r>
              <a:rPr lang="en-US" altLang="zh-CN" sz="2000" dirty="0">
                <a:hlinkClick r:id="rId1"/>
              </a:rPr>
              <a:t>https://yatao.blog.csdn.net/article/details/89165040?fromshare=blogdetail&amp;sharetype=blogdetail&amp;sharerId=89165040&amp;sharerefer=PC&amp;sharesource=rjx041130&amp;sharefrom=from_link</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2" name="图片 1"/>
          <p:cNvPicPr>
            <a:picLocks noChangeAspect="1"/>
          </p:cNvPicPr>
          <p:nvPr/>
        </p:nvPicPr>
        <p:blipFill>
          <a:blip r:embed="rId2"/>
          <a:srcRect r="3334"/>
          <a:stretch>
            <a:fillRect/>
          </a:stretch>
        </p:blipFill>
        <p:spPr>
          <a:xfrm>
            <a:off x="2468489" y="2418411"/>
            <a:ext cx="7462008" cy="3402805"/>
          </a:xfrm>
          <a:prstGeom prst="rect">
            <a:avLst/>
          </a:prstGeom>
          <a:noFill/>
          <a:ln w="9525">
            <a:noFill/>
          </a:ln>
        </p:spPr>
      </p:pic>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sp>
        <p:nvSpPr>
          <p:cNvPr id="6" name="文本框 5"/>
          <p:cNvSpPr txBox="1"/>
          <p:nvPr/>
        </p:nvSpPr>
        <p:spPr>
          <a:xfrm>
            <a:off x="838200" y="5897245"/>
            <a:ext cx="6873240" cy="922020"/>
          </a:xfrm>
          <a:prstGeom prst="rect">
            <a:avLst/>
          </a:prstGeom>
          <a:noFill/>
        </p:spPr>
        <p:txBody>
          <a:bodyPr wrap="square" rtlCol="0">
            <a:spAutoFit/>
          </a:bodyPr>
          <a:p>
            <a:r>
              <a:rPr lang="en-US" altLang="zh-CN"/>
              <a:t>USART1_IRQHandler </a:t>
            </a:r>
            <a:r>
              <a:rPr lang="zh-CN" altLang="en-US"/>
              <a:t>是</a:t>
            </a:r>
            <a:r>
              <a:rPr lang="en-US" altLang="zh-CN"/>
              <a:t> USART1 </a:t>
            </a:r>
            <a:r>
              <a:rPr lang="zh-CN" altLang="en-US"/>
              <a:t>串口的中断服务函数。当</a:t>
            </a:r>
            <a:r>
              <a:rPr lang="en-US" altLang="zh-CN"/>
              <a:t> USART1 </a:t>
            </a:r>
            <a:r>
              <a:rPr lang="zh-CN" altLang="en-US"/>
              <a:t>串口发生中断事件（如接收数据、发送完成等）时，硬件会自动跳转到这个函数来执行相应的处理。</a:t>
            </a:r>
            <a:endParaRPr lang="zh-CN" altLang="en-US"/>
          </a:p>
        </p:txBody>
      </p:sp>
      <p:sp>
        <p:nvSpPr>
          <p:cNvPr id="7" name="文本框 6"/>
          <p:cNvSpPr txBox="1"/>
          <p:nvPr/>
        </p:nvSpPr>
        <p:spPr>
          <a:xfrm>
            <a:off x="5363845" y="240665"/>
            <a:ext cx="5080000" cy="1322070"/>
          </a:xfrm>
          <a:prstGeom prst="rect">
            <a:avLst/>
          </a:prstGeom>
        </p:spPr>
        <p:txBody>
          <a:bodyPr>
            <a:spAutoFit/>
          </a:bodyPr>
          <a:p>
            <a:pPr marL="12700" indent="0">
              <a:spcBef>
                <a:spcPct val="0"/>
              </a:spcBef>
              <a:spcAft>
                <a:spcPct val="0"/>
              </a:spcAft>
            </a:pPr>
            <a:r>
              <a:rPr lang="en-US" altLang="zh-CN" sz="1600" b="0" i="0">
                <a:latin typeface="Menlo"/>
                <a:ea typeface="Menlo"/>
              </a:rPr>
              <a:t>HAL_UART_RxCpltCallback</a:t>
            </a:r>
            <a:endParaRPr lang="en-US" altLang="zh-CN" sz="1600" b="0" i="0">
              <a:latin typeface="Menlo"/>
              <a:ea typeface="Menlo"/>
            </a:endParaRPr>
          </a:p>
          <a:p>
            <a:pPr marL="0" indent="0"/>
            <a:r>
              <a:rPr lang="en-US" altLang="zh-CN" sz="1600" b="0" i="0">
                <a:latin typeface="Inter"/>
                <a:ea typeface="Inter"/>
              </a:rPr>
              <a:t> </a:t>
            </a:r>
            <a:r>
              <a:rPr lang="zh-CN" altLang="en-US" sz="1600" b="0" i="0">
                <a:latin typeface="Inter"/>
                <a:ea typeface="Inter"/>
              </a:rPr>
              <a:t>是 </a:t>
            </a:r>
            <a:r>
              <a:rPr lang="en-US" altLang="zh-CN" sz="1600" b="0" i="0">
                <a:latin typeface="Inter"/>
                <a:ea typeface="Inter"/>
              </a:rPr>
              <a:t>HAL </a:t>
            </a:r>
            <a:r>
              <a:rPr lang="zh-CN" altLang="en-US" sz="1600" b="0" i="0">
                <a:latin typeface="Inter"/>
                <a:ea typeface="Inter"/>
              </a:rPr>
              <a:t>库定义的串口接收完成回调函数。当串口接收指定数量的数据完成后，</a:t>
            </a:r>
            <a:r>
              <a:rPr lang="en-US" altLang="zh-CN" sz="1600" b="0" i="0">
                <a:latin typeface="Menlo"/>
                <a:ea typeface="Menlo"/>
              </a:rPr>
              <a:t>HAL_UART_IRQHandler</a:t>
            </a:r>
            <a:r>
              <a:rPr lang="en-US" altLang="zh-CN" sz="1600" b="0" i="0">
                <a:latin typeface="Inter"/>
                <a:ea typeface="Inter"/>
              </a:rPr>
              <a:t> </a:t>
            </a:r>
            <a:r>
              <a:rPr lang="zh-CN" altLang="en-US" sz="1600" b="0" i="0">
                <a:latin typeface="Inter"/>
                <a:ea typeface="Inter"/>
              </a:rPr>
              <a:t>函数会调用这个回调函数，用户可以在这个函数中编写自己的处理逻辑。</a:t>
            </a:r>
            <a:endParaRPr lang="zh-CN" altLang="en-US" sz="1600" b="0" i="0">
              <a:latin typeface="Inter"/>
              <a:ea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p:spPr>
        <p:txBody>
          <a:bodyPr>
            <a:normAutofit/>
          </a:bodyPr>
          <a:lstStyle/>
          <a:p>
            <a:pPr marL="0" indent="0">
              <a:buNone/>
            </a:pPr>
            <a:r>
              <a:rPr lang="zh-CN" altLang="en-US" sz="2000" dirty="0"/>
              <a:t>串口接收中断处理过程</a:t>
            </a:r>
            <a:endParaRPr lang="en-US" altLang="zh-CN" sz="2000" dirty="0"/>
          </a:p>
          <a:p>
            <a:pPr marL="0" indent="0">
              <a:buNone/>
            </a:pPr>
            <a:r>
              <a:rPr lang="en-US" altLang="zh-CN" sz="2000" dirty="0">
                <a:highlight>
                  <a:srgbClr val="FFFF00"/>
                </a:highlight>
              </a:rPr>
              <a:t>USART1_IRQHANDLER</a:t>
            </a:r>
            <a:r>
              <a:rPr lang="zh-CN" altLang="en-US" sz="2000" dirty="0"/>
              <a:t>函数是</a:t>
            </a:r>
            <a:r>
              <a:rPr lang="en-US" altLang="zh-CN" sz="2000" dirty="0"/>
              <a:t>USART1</a:t>
            </a:r>
            <a:r>
              <a:rPr lang="zh-CN" altLang="en-US" sz="2000" dirty="0"/>
              <a:t>的中断服务函数，只要产生</a:t>
            </a:r>
            <a:r>
              <a:rPr lang="en-US" altLang="zh-CN" sz="2000" dirty="0"/>
              <a:t>USART1</a:t>
            </a:r>
            <a:r>
              <a:rPr lang="zh-CN" altLang="en-US" sz="2000" dirty="0"/>
              <a:t>相关的中断都会“自动的”运行一次该函数，该函数一般存放在</a:t>
            </a:r>
            <a:r>
              <a:rPr lang="en-US" altLang="zh-CN" sz="2000" dirty="0">
                <a:highlight>
                  <a:srgbClr val="FFFF00"/>
                </a:highlight>
              </a:rPr>
              <a:t>stm32f1xx_it.c</a:t>
            </a:r>
            <a:r>
              <a:rPr lang="zh-CN" altLang="en-US" sz="2000" dirty="0"/>
              <a:t>文件中，函数里边调用</a:t>
            </a:r>
            <a:r>
              <a:rPr lang="en-US" altLang="zh-CN" sz="2000" dirty="0" err="1">
                <a:highlight>
                  <a:srgbClr val="FFFF00"/>
                </a:highlight>
              </a:rPr>
              <a:t>HAL_UART_IRQHandler</a:t>
            </a:r>
            <a:r>
              <a:rPr lang="zh-CN" altLang="en-US" sz="2000" dirty="0"/>
              <a:t>函数。 </a:t>
            </a:r>
            <a:r>
              <a:rPr lang="en-US" altLang="zh-CN" sz="2000" dirty="0" err="1"/>
              <a:t>HAL_UART_IRQHandler</a:t>
            </a:r>
            <a:r>
              <a:rPr lang="zh-CN" altLang="en-US" sz="2000" dirty="0"/>
              <a:t>函数是</a:t>
            </a:r>
            <a:r>
              <a:rPr lang="en-US" altLang="zh-CN" sz="2000" dirty="0"/>
              <a:t>HAL</a:t>
            </a:r>
            <a:r>
              <a:rPr lang="zh-CN" altLang="en-US" sz="2000" dirty="0"/>
              <a:t>库函数定义在</a:t>
            </a:r>
            <a:r>
              <a:rPr lang="en-US" altLang="zh-CN" sz="2000" dirty="0">
                <a:highlight>
                  <a:srgbClr val="FFFF00"/>
                </a:highlight>
              </a:rPr>
              <a:t>stm32f4xx_hal_uart.c</a:t>
            </a:r>
            <a:r>
              <a:rPr lang="zh-CN" altLang="en-US" sz="2000" dirty="0"/>
              <a:t>文件中，该函数会判断到底是产生哪种串口中断：串口接收？串口发送？串口发送完成？等等，在判断到是接到串口数据并且数据数目达到设定值时就会调用接收完成回调函数</a:t>
            </a:r>
            <a:r>
              <a:rPr lang="en-US" altLang="zh-CN" sz="2000" dirty="0" err="1"/>
              <a:t>HAL_UART_RxCpltCallback</a:t>
            </a:r>
            <a:r>
              <a:rPr lang="zh-CN" altLang="en-US" sz="2000" dirty="0"/>
              <a:t>。这样我们在回调函数中实现我们的应用程序。</a:t>
            </a:r>
            <a:endParaRPr lang="zh-CN" altLang="en-US" sz="2000" dirty="0"/>
          </a:p>
          <a:p>
            <a:pPr marL="0" indent="0">
              <a:buNone/>
            </a:pPr>
            <a:r>
              <a:rPr lang="en-US" altLang="zh-CN" sz="2000" dirty="0" err="1">
                <a:highlight>
                  <a:srgbClr val="FFFF00"/>
                </a:highlight>
              </a:rPr>
              <a:t>HAL_UART_Receive_IT</a:t>
            </a:r>
            <a:r>
              <a:rPr lang="zh-CN" altLang="en-US" sz="2000" dirty="0">
                <a:highlight>
                  <a:srgbClr val="FFFF00"/>
                </a:highlight>
              </a:rPr>
              <a:t>函数是启动串口接收并且是中断接收，这个区别与普通串口接收函数：</a:t>
            </a:r>
            <a:r>
              <a:rPr lang="en-US" altLang="zh-CN" sz="2000" dirty="0" err="1">
                <a:highlight>
                  <a:srgbClr val="FFFF00"/>
                </a:highlight>
              </a:rPr>
              <a:t>HAL_UART_Receive</a:t>
            </a:r>
            <a:r>
              <a:rPr lang="zh-CN" altLang="en-US" sz="2000" dirty="0">
                <a:highlight>
                  <a:srgbClr val="FFFF00"/>
                </a:highlight>
              </a:rPr>
              <a:t>。</a:t>
            </a:r>
            <a:r>
              <a:rPr lang="en-US" altLang="zh-CN" sz="2000" dirty="0" err="1"/>
              <a:t>HAL_UART_Receive_IT</a:t>
            </a:r>
            <a:r>
              <a:rPr lang="zh-CN" altLang="en-US" sz="2000" dirty="0"/>
              <a:t>函数需要在初始化</a:t>
            </a:r>
            <a:r>
              <a:rPr lang="en-US" altLang="zh-CN" sz="2000" dirty="0"/>
              <a:t>USART</a:t>
            </a:r>
            <a:r>
              <a:rPr lang="zh-CN" altLang="en-US" sz="2000" dirty="0"/>
              <a:t>外设之后才能被调用。该函数有三个形参，第一个是</a:t>
            </a:r>
            <a:r>
              <a:rPr lang="en-US" altLang="zh-CN" sz="2000" dirty="0"/>
              <a:t>USART</a:t>
            </a:r>
            <a:r>
              <a:rPr lang="zh-CN" altLang="en-US" sz="2000" dirty="0"/>
              <a:t>句柄类型变量，第二个参数是接收区缓冲区，第三个是接收数目。</a:t>
            </a:r>
            <a:endParaRPr lang="zh-CN" altLang="en-US" sz="2000" dirty="0"/>
          </a:p>
          <a:p>
            <a:pPr marL="0" indent="0">
              <a:buNone/>
            </a:pPr>
            <a:r>
              <a:rPr lang="zh-CN" altLang="en-US" sz="2000" dirty="0"/>
              <a:t>这里说明一下：在</a:t>
            </a:r>
            <a:r>
              <a:rPr lang="zh-CN" altLang="en-US" sz="2000" dirty="0">
                <a:highlight>
                  <a:srgbClr val="FFFF00"/>
                </a:highlight>
              </a:rPr>
              <a:t>使能了</a:t>
            </a:r>
            <a:r>
              <a:rPr lang="en-US" altLang="zh-CN" sz="2000" dirty="0">
                <a:highlight>
                  <a:srgbClr val="FFFF00"/>
                </a:highlight>
              </a:rPr>
              <a:t>USART</a:t>
            </a:r>
            <a:r>
              <a:rPr lang="zh-CN" altLang="en-US" sz="2000" dirty="0">
                <a:highlight>
                  <a:srgbClr val="FFFF00"/>
                </a:highlight>
              </a:rPr>
              <a:t>接收中断</a:t>
            </a:r>
            <a:r>
              <a:rPr lang="zh-CN" altLang="en-US" sz="2000" dirty="0"/>
              <a:t>之后，</a:t>
            </a:r>
            <a:r>
              <a:rPr lang="en-US" altLang="zh-CN" sz="2000" dirty="0"/>
              <a:t>stm32</a:t>
            </a:r>
            <a:r>
              <a:rPr lang="zh-CN" altLang="en-US" sz="2000" dirty="0"/>
              <a:t>在每次接收到一个字节数据之后，就会自动运行</a:t>
            </a:r>
            <a:r>
              <a:rPr lang="en-US" altLang="zh-CN" sz="2000" dirty="0"/>
              <a:t>USART1_IRQHANDLER</a:t>
            </a:r>
            <a:r>
              <a:rPr lang="zh-CN" altLang="en-US" sz="2000" dirty="0"/>
              <a:t>函数一次，但不会每次都运行一次</a:t>
            </a:r>
            <a:r>
              <a:rPr lang="en-US" altLang="zh-CN" sz="2000" dirty="0" err="1"/>
              <a:t>HAL_UART_RxCpltCallback</a:t>
            </a:r>
            <a:r>
              <a:rPr lang="zh-CN" altLang="en-US" sz="2000" dirty="0"/>
              <a:t>函数。只有当接收到数据字节数与在</a:t>
            </a:r>
            <a:r>
              <a:rPr lang="en-US" altLang="zh-CN" sz="2000" dirty="0" err="1"/>
              <a:t>HAL_UART_Receive_IT</a:t>
            </a:r>
            <a:r>
              <a:rPr lang="zh-CN" altLang="en-US" sz="2000" dirty="0"/>
              <a:t>函数</a:t>
            </a:r>
            <a:r>
              <a:rPr lang="zh-CN" altLang="en-US" sz="2000" dirty="0">
                <a:solidFill>
                  <a:srgbClr val="FF0000"/>
                </a:solidFill>
              </a:rPr>
              <a:t>设定的接收数目相等时才会运行一次接收完成回调函数。</a:t>
            </a:r>
            <a:endParaRPr lang="zh-CN" altLang="en-US" sz="2000" dirty="0">
              <a:solidFill>
                <a:srgbClr val="FF0000"/>
              </a:solidFill>
            </a:endParaRPr>
          </a:p>
          <a:p>
            <a:pPr marL="0" indent="0">
              <a:buNone/>
            </a:pPr>
            <a:endParaRPr lang="zh-CN" altLang="en-US" sz="2000" dirty="0">
              <a:solidFill>
                <a:srgbClr val="FF0000"/>
              </a:solidFill>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串口接收数据并发送</a:t>
            </a:r>
            <a:endParaRPr lang="en-US" altLang="zh-CN" sz="2000" dirty="0"/>
          </a:p>
          <a:p>
            <a:pPr marL="0" indent="0">
              <a:buNone/>
            </a:pPr>
            <a:r>
              <a:rPr lang="en-US" altLang="zh-CN" sz="2000" dirty="0"/>
              <a:t>1</a:t>
            </a:r>
            <a:r>
              <a:rPr lang="zh-CN" altLang="en-US" sz="2000" dirty="0"/>
              <a:t>、定义接收缓存变量</a:t>
            </a:r>
            <a:r>
              <a:rPr lang="en-US" altLang="zh-CN" sz="2000" dirty="0"/>
              <a:t>—</a:t>
            </a:r>
            <a:r>
              <a:rPr lang="zh-CN" altLang="en-US" sz="2000" dirty="0"/>
              <a:t>单字节</a:t>
            </a:r>
            <a:endParaRPr lang="en-US" altLang="zh-CN" sz="2000" dirty="0"/>
          </a:p>
          <a:p>
            <a:pPr marL="0" indent="0">
              <a:buNone/>
            </a:pPr>
            <a:endParaRPr lang="en-US" altLang="zh-CN" sz="2000" dirty="0"/>
          </a:p>
          <a:p>
            <a:pPr marL="0" indent="0">
              <a:buNone/>
            </a:pPr>
            <a:r>
              <a:rPr lang="en-US" altLang="zh-CN" sz="2000" dirty="0"/>
              <a:t>2</a:t>
            </a:r>
            <a:r>
              <a:rPr lang="zh-CN" altLang="en-US" sz="2000" dirty="0"/>
              <a:t>、开启接收中断</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582015" y="2557161"/>
            <a:ext cx="6416639" cy="2152986"/>
          </a:xfrm>
          <a:prstGeom prst="rect">
            <a:avLst/>
          </a:prstGeom>
        </p:spPr>
      </p:pic>
      <p:sp>
        <p:nvSpPr>
          <p:cNvPr id="11" name="文本框 10"/>
          <p:cNvSpPr txBox="1"/>
          <p:nvPr/>
        </p:nvSpPr>
        <p:spPr>
          <a:xfrm>
            <a:off x="5951447" y="2534613"/>
            <a:ext cx="5005403" cy="646331"/>
          </a:xfrm>
          <a:prstGeom prst="rect">
            <a:avLst/>
          </a:prstGeom>
          <a:noFill/>
          <a:ln>
            <a:noFill/>
          </a:ln>
        </p:spPr>
        <p:txBody>
          <a:bodyPr wrap="square" rtlCol="0">
            <a:spAutoFit/>
          </a:bodyPr>
          <a:lstStyle/>
          <a:p>
            <a:r>
              <a:rPr lang="zh-CN" altLang="en-US" dirty="0">
                <a:solidFill>
                  <a:srgbClr val="FF0000"/>
                </a:solidFill>
              </a:rPr>
              <a:t>串口接收中断配置函数，写在</a:t>
            </a:r>
            <a:r>
              <a:rPr lang="en-US" altLang="zh-CN" dirty="0">
                <a:solidFill>
                  <a:srgbClr val="FF0000"/>
                </a:solidFill>
              </a:rPr>
              <a:t>while</a:t>
            </a:r>
            <a:r>
              <a:rPr lang="zh-CN" altLang="en-US" dirty="0">
                <a:solidFill>
                  <a:srgbClr val="FF0000"/>
                </a:solidFill>
              </a:rPr>
              <a:t>函数之前，保证程序</a:t>
            </a:r>
            <a:r>
              <a:rPr lang="zh-CN" altLang="en-US" dirty="0">
                <a:solidFill>
                  <a:srgbClr val="FF0000"/>
                </a:solidFill>
                <a:highlight>
                  <a:srgbClr val="FFFF00"/>
                </a:highlight>
              </a:rPr>
              <a:t>一开始运行串口就能接收数据</a:t>
            </a:r>
            <a:endParaRPr lang="zh-CN" altLang="en-US" dirty="0">
              <a:solidFill>
                <a:srgbClr val="FF0000"/>
              </a:solidFill>
              <a:highlight>
                <a:srgbClr val="FFFF00"/>
              </a:highlight>
            </a:endParaRPr>
          </a:p>
        </p:txBody>
      </p:sp>
      <p:pic>
        <p:nvPicPr>
          <p:cNvPr id="13" name="图片 12"/>
          <p:cNvPicPr>
            <a:picLocks noChangeAspect="1"/>
          </p:cNvPicPr>
          <p:nvPr/>
        </p:nvPicPr>
        <p:blipFill>
          <a:blip r:embed="rId2"/>
          <a:stretch>
            <a:fillRect/>
          </a:stretch>
        </p:blipFill>
        <p:spPr>
          <a:xfrm>
            <a:off x="632748" y="1486604"/>
            <a:ext cx="4903270" cy="399025"/>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串口接收数据并发送</a:t>
            </a:r>
            <a:endParaRPr lang="en-US" altLang="zh-CN" sz="2000" dirty="0"/>
          </a:p>
          <a:p>
            <a:pPr marL="0" indent="0">
              <a:buNone/>
            </a:pPr>
            <a:r>
              <a:rPr lang="en-US" altLang="zh-CN" sz="2000" dirty="0"/>
              <a:t>3</a:t>
            </a:r>
            <a:r>
              <a:rPr lang="zh-CN" altLang="en-US" sz="2000" dirty="0"/>
              <a:t>、在中断回调函数中编写用户逻辑</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9" name="图片 8"/>
          <p:cNvPicPr>
            <a:picLocks noChangeAspect="1"/>
          </p:cNvPicPr>
          <p:nvPr/>
        </p:nvPicPr>
        <p:blipFill>
          <a:blip r:embed="rId1"/>
          <a:stretch>
            <a:fillRect/>
          </a:stretch>
        </p:blipFill>
        <p:spPr>
          <a:xfrm>
            <a:off x="635177" y="2145226"/>
            <a:ext cx="7816592" cy="1903649"/>
          </a:xfrm>
          <a:prstGeom prst="rect">
            <a:avLst/>
          </a:prstGeom>
        </p:spPr>
      </p:pic>
      <p:sp>
        <p:nvSpPr>
          <p:cNvPr id="10" name="文本框 9"/>
          <p:cNvSpPr txBox="1"/>
          <p:nvPr/>
        </p:nvSpPr>
        <p:spPr>
          <a:xfrm>
            <a:off x="7910254" y="2413338"/>
            <a:ext cx="2492990" cy="369332"/>
          </a:xfrm>
          <a:prstGeom prst="rect">
            <a:avLst/>
          </a:prstGeom>
          <a:noFill/>
        </p:spPr>
        <p:txBody>
          <a:bodyPr wrap="none" rtlCol="0">
            <a:spAutoFit/>
          </a:bodyPr>
          <a:lstStyle/>
          <a:p>
            <a:r>
              <a:rPr lang="zh-CN" altLang="en-US" dirty="0">
                <a:solidFill>
                  <a:srgbClr val="FF0000"/>
                </a:solidFill>
              </a:rPr>
              <a:t>串口接收中断回调函数</a:t>
            </a:r>
            <a:endParaRPr lang="zh-CN" altLang="en-US" dirty="0">
              <a:solidFill>
                <a:srgbClr val="FF0000"/>
              </a:solidFill>
            </a:endParaRPr>
          </a:p>
        </p:txBody>
      </p:sp>
      <p:sp>
        <p:nvSpPr>
          <p:cNvPr id="15" name="文本框 14"/>
          <p:cNvSpPr txBox="1"/>
          <p:nvPr/>
        </p:nvSpPr>
        <p:spPr>
          <a:xfrm>
            <a:off x="6501809" y="3420113"/>
            <a:ext cx="5443869" cy="923330"/>
          </a:xfrm>
          <a:prstGeom prst="rect">
            <a:avLst/>
          </a:prstGeom>
          <a:noFill/>
        </p:spPr>
        <p:txBody>
          <a:bodyPr wrap="square" rtlCol="0">
            <a:spAutoFit/>
          </a:bodyPr>
          <a:lstStyle/>
          <a:p>
            <a:r>
              <a:rPr lang="zh-CN" altLang="en-US" dirty="0">
                <a:solidFill>
                  <a:srgbClr val="FF0000"/>
                </a:solidFill>
              </a:rPr>
              <a:t>每次处理完串口接收中断以后，会自动关闭中断，如果想循环接收数据，</a:t>
            </a:r>
            <a:r>
              <a:rPr lang="zh-CN" altLang="en-US" dirty="0">
                <a:solidFill>
                  <a:srgbClr val="FF0000"/>
                </a:solidFill>
                <a:highlight>
                  <a:srgbClr val="FFFF00"/>
                </a:highlight>
              </a:rPr>
              <a:t>则必须在处理完中断以后，再次开启中断。</a:t>
            </a:r>
            <a:endParaRPr lang="zh-CN" altLang="en-US" dirty="0">
              <a:solidFill>
                <a:srgbClr val="FF0000"/>
              </a:solidFill>
              <a:highlight>
                <a:srgbClr val="FFFF00"/>
              </a:highlight>
            </a:endParaRPr>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方式一：判断字符串结束符‘</a:t>
            </a:r>
            <a:r>
              <a:rPr lang="en-US" altLang="zh-CN" sz="2000" dirty="0"/>
              <a:t>\0</a:t>
            </a:r>
            <a:r>
              <a:rPr lang="zh-CN" altLang="en-US" sz="2000" dirty="0"/>
              <a:t>’</a:t>
            </a:r>
            <a:endParaRPr lang="en-US" altLang="zh-CN" sz="2000" dirty="0"/>
          </a:p>
          <a:p>
            <a:pPr marL="0" indent="0">
              <a:buNone/>
            </a:pPr>
            <a:r>
              <a:rPr lang="en-US" altLang="zh-CN" sz="2000" dirty="0"/>
              <a:t>1</a:t>
            </a:r>
            <a:r>
              <a:rPr lang="zh-CN" altLang="en-US" sz="2000" dirty="0"/>
              <a:t>、变量定义</a:t>
            </a: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2</a:t>
            </a:r>
            <a:r>
              <a:rPr lang="zh-CN" altLang="en-US" sz="2000" dirty="0"/>
              <a:t>、初始化</a:t>
            </a: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581183" y="2099111"/>
            <a:ext cx="3759705" cy="634483"/>
          </a:xfrm>
          <a:prstGeom prst="rect">
            <a:avLst/>
          </a:prstGeom>
        </p:spPr>
      </p:pic>
      <p:pic>
        <p:nvPicPr>
          <p:cNvPr id="7" name="图片 6"/>
          <p:cNvPicPr>
            <a:picLocks noChangeAspect="1"/>
          </p:cNvPicPr>
          <p:nvPr/>
        </p:nvPicPr>
        <p:blipFill>
          <a:blip r:embed="rId2"/>
          <a:stretch>
            <a:fillRect/>
          </a:stretch>
        </p:blipFill>
        <p:spPr>
          <a:xfrm>
            <a:off x="581183" y="3237529"/>
            <a:ext cx="6581670" cy="3173902"/>
          </a:xfrm>
          <a:prstGeom prst="rect">
            <a:avLst/>
          </a:prstGeom>
        </p:spPr>
      </p:pic>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2" name="图片 1"/>
          <p:cNvPicPr>
            <a:picLocks noChangeAspect="1"/>
          </p:cNvPicPr>
          <p:nvPr/>
        </p:nvPicPr>
        <p:blipFill>
          <a:blip r:embed="rId3"/>
          <a:stretch>
            <a:fillRect/>
          </a:stretch>
        </p:blipFill>
        <p:spPr>
          <a:xfrm>
            <a:off x="4606925" y="292735"/>
            <a:ext cx="7169150" cy="13995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方式一：判断字符串结束符‘</a:t>
            </a:r>
            <a:r>
              <a:rPr lang="en-US" altLang="zh-CN" sz="2000" dirty="0"/>
              <a:t>\0</a:t>
            </a:r>
            <a:r>
              <a:rPr lang="zh-CN" altLang="en-US" sz="2000" dirty="0"/>
              <a:t>’</a:t>
            </a:r>
            <a:endParaRPr lang="en-US" altLang="zh-CN" sz="2000" dirty="0"/>
          </a:p>
          <a:p>
            <a:pPr marL="0" indent="0">
              <a:buNone/>
            </a:pPr>
            <a:r>
              <a:rPr lang="en-US" altLang="zh-CN" sz="2000" dirty="0"/>
              <a:t>3</a:t>
            </a:r>
            <a:r>
              <a:rPr lang="zh-CN" altLang="en-US" sz="2000" dirty="0"/>
              <a:t>、接收中断回调函数</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4</a:t>
            </a:r>
            <a:r>
              <a:rPr lang="zh-CN" altLang="en-US" sz="2000" dirty="0"/>
              <a:t>、数据处理</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57684" y="1899262"/>
            <a:ext cx="4978958" cy="1306267"/>
          </a:xfrm>
          <a:prstGeom prst="rect">
            <a:avLst/>
          </a:prstGeom>
        </p:spPr>
      </p:pic>
      <p:pic>
        <p:nvPicPr>
          <p:cNvPr id="9" name="图片 8"/>
          <p:cNvPicPr>
            <a:picLocks noChangeAspect="1"/>
          </p:cNvPicPr>
          <p:nvPr/>
        </p:nvPicPr>
        <p:blipFill>
          <a:blip r:embed="rId2"/>
          <a:stretch>
            <a:fillRect/>
          </a:stretch>
        </p:blipFill>
        <p:spPr>
          <a:xfrm>
            <a:off x="557684" y="3635085"/>
            <a:ext cx="7908053" cy="2982024"/>
          </a:xfrm>
          <a:prstGeom prst="rect">
            <a:avLst/>
          </a:prstGeom>
        </p:spPr>
      </p:pic>
      <p:sp>
        <p:nvSpPr>
          <p:cNvPr id="10" name="灯片编号占位符 9"/>
          <p:cNvSpPr>
            <a:spLocks noGrp="1"/>
          </p:cNvSpPr>
          <p:nvPr>
            <p:ph type="sldNum" sz="quarter" idx="12"/>
          </p:nvPr>
        </p:nvSpPr>
        <p:spPr/>
        <p:txBody>
          <a:bodyPr/>
          <a:lstStyle/>
          <a:p>
            <a:fld id="{1B3A46E8-6ECF-4B74-83B7-DF9922F7AE5A}" type="slidenum">
              <a:rPr lang="zh-CN" altLang="en-US" smtClean="0"/>
            </a:fld>
            <a:endParaRPr lang="zh-CN" altLang="en-US"/>
          </a:p>
        </p:txBody>
      </p:sp>
      <p:sp>
        <p:nvSpPr>
          <p:cNvPr id="2" name="文本框 1"/>
          <p:cNvSpPr txBox="1"/>
          <p:nvPr/>
        </p:nvSpPr>
        <p:spPr>
          <a:xfrm>
            <a:off x="3091815" y="5932805"/>
            <a:ext cx="2444750" cy="645160"/>
          </a:xfrm>
          <a:prstGeom prst="rect">
            <a:avLst/>
          </a:prstGeom>
          <a:noFill/>
        </p:spPr>
        <p:txBody>
          <a:bodyPr wrap="square" rtlCol="0">
            <a:spAutoFit/>
          </a:bodyPr>
          <a:p>
            <a:r>
              <a:rPr lang="zh-CN" altLang="en-US">
                <a:solidFill>
                  <a:srgbClr val="FF0000"/>
                </a:solidFill>
              </a:rPr>
              <a:t>这个函数的参数要自己记住</a:t>
            </a:r>
            <a:endParaRPr lang="zh-CN" alt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859133"/>
            <a:ext cx="10515600" cy="5317829"/>
          </a:xfrm>
        </p:spPr>
        <p:txBody>
          <a:bodyPr>
            <a:normAutofit/>
          </a:bodyPr>
          <a:lstStyle/>
          <a:p>
            <a:pPr marL="0" indent="0">
              <a:buNone/>
            </a:pPr>
            <a:r>
              <a:rPr lang="zh-CN" altLang="en-US" sz="2000" dirty="0"/>
              <a:t>串行通讯：是指设备之间通过一根数据信号线，地线以及控制信号线，按数据位形式一位一位地传输数据的通讯方式，同一时刻只能传输一位</a:t>
            </a:r>
            <a:r>
              <a:rPr lang="en-US" altLang="zh-CN" sz="2000" dirty="0"/>
              <a:t>(bit)</a:t>
            </a:r>
            <a:r>
              <a:rPr lang="zh-CN" altLang="en-US" sz="2000" dirty="0"/>
              <a:t>数据。</a:t>
            </a:r>
            <a:endParaRPr lang="en-US" altLang="zh-CN" sz="2000" dirty="0"/>
          </a:p>
          <a:p>
            <a:pPr marL="0" indent="0">
              <a:buNone/>
            </a:pPr>
            <a:r>
              <a:rPr lang="zh-CN" altLang="en-US" sz="2000" dirty="0"/>
              <a:t>并行通讯：是指使用 </a:t>
            </a:r>
            <a:r>
              <a:rPr lang="en-US" altLang="zh-CN" sz="2000" dirty="0"/>
              <a:t>8</a:t>
            </a:r>
            <a:r>
              <a:rPr lang="zh-CN" altLang="en-US" sz="2000" dirty="0"/>
              <a:t>、</a:t>
            </a:r>
            <a:r>
              <a:rPr lang="en-US" altLang="zh-CN" sz="2000" dirty="0"/>
              <a:t>16</a:t>
            </a:r>
            <a:r>
              <a:rPr lang="zh-CN" altLang="en-US" sz="2000" dirty="0"/>
              <a:t>、</a:t>
            </a:r>
            <a:r>
              <a:rPr lang="en-US" altLang="zh-CN" sz="2000" dirty="0"/>
              <a:t>32 </a:t>
            </a:r>
            <a:r>
              <a:rPr lang="zh-CN" altLang="en-US" sz="2000" dirty="0"/>
              <a:t>及 </a:t>
            </a:r>
            <a:r>
              <a:rPr lang="en-US" altLang="zh-CN" sz="2000" dirty="0"/>
              <a:t>64 </a:t>
            </a:r>
            <a:r>
              <a:rPr lang="zh-CN" altLang="en-US" sz="2000" dirty="0"/>
              <a:t>根或更多的数据线</a:t>
            </a:r>
            <a:r>
              <a:rPr lang="en-US" altLang="zh-CN" sz="2000" dirty="0"/>
              <a:t>(</a:t>
            </a:r>
            <a:r>
              <a:rPr lang="zh-CN" altLang="en-US" sz="2000" dirty="0"/>
              <a:t>有多少信号为就需要多少信号位</a:t>
            </a:r>
            <a:r>
              <a:rPr lang="en-US" altLang="zh-CN" sz="2000" dirty="0"/>
              <a:t>)</a:t>
            </a:r>
            <a:r>
              <a:rPr lang="zh-CN" altLang="en-US" sz="2000" dirty="0"/>
              <a:t>进行传输的通讯方式，可以同一时刻传输多个数据位的数据。</a:t>
            </a: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串行与并行</a:t>
            </a:r>
            <a:br>
              <a:rPr lang="en-US" altLang="zh-CN" dirty="0"/>
            </a:br>
            <a:endParaRPr lang="zh-CN" altLang="en-US" dirty="0"/>
          </a:p>
        </p:txBody>
      </p:sp>
      <p:pic>
        <p:nvPicPr>
          <p:cNvPr id="7" name="图片 6"/>
          <p:cNvPicPr>
            <a:picLocks noChangeAspect="1"/>
          </p:cNvPicPr>
          <p:nvPr/>
        </p:nvPicPr>
        <p:blipFill>
          <a:blip r:embed="rId1"/>
          <a:stretch>
            <a:fillRect/>
          </a:stretch>
        </p:blipFill>
        <p:spPr>
          <a:xfrm>
            <a:off x="2557305" y="2172014"/>
            <a:ext cx="5777802" cy="2692066"/>
          </a:xfrm>
          <a:prstGeom prst="rect">
            <a:avLst/>
          </a:prstGeom>
        </p:spPr>
      </p:pic>
      <p:pic>
        <p:nvPicPr>
          <p:cNvPr id="9" name="图片 8"/>
          <p:cNvPicPr>
            <a:picLocks noChangeAspect="1"/>
          </p:cNvPicPr>
          <p:nvPr/>
        </p:nvPicPr>
        <p:blipFill>
          <a:blip r:embed="rId2"/>
          <a:stretch>
            <a:fillRect/>
          </a:stretch>
        </p:blipFill>
        <p:spPr>
          <a:xfrm>
            <a:off x="1009860" y="5001048"/>
            <a:ext cx="9028443" cy="1658073"/>
          </a:xfrm>
          <a:prstGeom prst="rect">
            <a:avLst/>
          </a:prstGeom>
        </p:spPr>
      </p:pic>
      <p:sp>
        <p:nvSpPr>
          <p:cNvPr id="10" name="灯片编号占位符 9"/>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空闲中断</a:t>
            </a:r>
            <a:r>
              <a:rPr lang="en-US" altLang="zh-CN" sz="2000" dirty="0"/>
              <a:t>(IDLE)</a:t>
            </a:r>
            <a:endParaRPr lang="en-US" altLang="zh-CN" sz="2000" dirty="0"/>
          </a:p>
          <a:p>
            <a:pPr marL="0" indent="0">
              <a:lnSpc>
                <a:spcPct val="150000"/>
              </a:lnSpc>
              <a:buNone/>
            </a:pPr>
            <a:r>
              <a:rPr lang="zh-CN" altLang="en-US" sz="2000" dirty="0"/>
              <a:t>假设我们现在发送一串字符数据到串口，那么串口从接收到第一个字符开始，就相当于现在串口不是空闲的，有事情干，当这一串字符最后一个字节发送完的时候，那么串口的事情就干完了，空闲了，然后就会引发串口的空闲中断标志位置位， 不过并不是数据已发送完马上就置位，而是在最后一个数据发送完，在下一个帧的时间里，如果没有接收到数据，这个时候空闲中断的标志位才被置位。</a:t>
            </a: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53783" y="4609116"/>
            <a:ext cx="11575701" cy="103694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方式二：利用空闲中断</a:t>
            </a:r>
            <a:endParaRPr lang="en-US" altLang="zh-CN" sz="2000" dirty="0"/>
          </a:p>
          <a:p>
            <a:pPr marL="0" indent="0">
              <a:buNone/>
            </a:pPr>
            <a:r>
              <a:rPr lang="zh-CN" altLang="en-US" sz="2000" dirty="0"/>
              <a:t>函数</a:t>
            </a:r>
            <a:r>
              <a:rPr lang="en-US" altLang="zh-CN" sz="2000" dirty="0" err="1"/>
              <a:t>HAL_UARTEx_ReceiveToIdle_IT</a:t>
            </a:r>
            <a:r>
              <a:rPr lang="en-US" altLang="zh-CN" sz="2000" dirty="0"/>
              <a:t>(),</a:t>
            </a:r>
            <a:r>
              <a:rPr lang="zh-CN" altLang="en-US" sz="2000" dirty="0"/>
              <a:t> 该函数以中断方式接收数据，直到接受指定数量的数据或直到发生</a:t>
            </a:r>
            <a:r>
              <a:rPr lang="en-US" altLang="zh-CN" sz="2000" dirty="0"/>
              <a:t>IDLE</a:t>
            </a:r>
            <a:r>
              <a:rPr lang="zh-CN" altLang="en-US" sz="2000" dirty="0"/>
              <a:t>中断</a:t>
            </a:r>
            <a:r>
              <a:rPr lang="en-US" altLang="zh-CN" sz="2000" dirty="0"/>
              <a:t>(</a:t>
            </a:r>
            <a:r>
              <a:rPr lang="zh-CN" altLang="en-US" sz="2000" dirty="0"/>
              <a:t>空闲中断</a:t>
            </a:r>
            <a:r>
              <a:rPr lang="en-US" altLang="zh-CN" sz="2000" dirty="0"/>
              <a:t>)</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参数</a:t>
            </a:r>
            <a:r>
              <a:rPr lang="en-US" altLang="zh-CN" sz="2000" dirty="0" err="1"/>
              <a:t>pData</a:t>
            </a:r>
            <a:r>
              <a:rPr lang="zh-CN" altLang="en-US" sz="2000" dirty="0"/>
              <a:t>是接受数据的缓冲区，</a:t>
            </a:r>
            <a:r>
              <a:rPr lang="en-US" altLang="zh-CN" sz="2000" dirty="0"/>
              <a:t>Size</a:t>
            </a:r>
            <a:r>
              <a:rPr lang="zh-CN" altLang="en-US" sz="2000" dirty="0"/>
              <a:t>是</a:t>
            </a:r>
            <a:r>
              <a:rPr lang="zh-CN" altLang="en-US" sz="2000" dirty="0">
                <a:solidFill>
                  <a:srgbClr val="FF0000"/>
                </a:solidFill>
              </a:rPr>
              <a:t>准备接收</a:t>
            </a:r>
            <a:r>
              <a:rPr lang="zh-CN" altLang="en-US" sz="2000" dirty="0"/>
              <a:t>的数据长度，如果没有奇偶校验位，字长为</a:t>
            </a:r>
            <a:r>
              <a:rPr lang="en-US" altLang="zh-CN" sz="2000" dirty="0"/>
              <a:t>8</a:t>
            </a:r>
            <a:r>
              <a:rPr lang="zh-CN" altLang="en-US" sz="2000" dirty="0"/>
              <a:t>位，</a:t>
            </a:r>
            <a:r>
              <a:rPr lang="en-US" altLang="zh-CN" sz="2000" dirty="0"/>
              <a:t>Size</a:t>
            </a:r>
            <a:r>
              <a:rPr lang="zh-CN" altLang="en-US" sz="2000" dirty="0"/>
              <a:t>的单位是字节。</a:t>
            </a:r>
            <a:endParaRPr lang="en-US" altLang="zh-CN" sz="2000" dirty="0"/>
          </a:p>
          <a:p>
            <a:pPr marL="0" indent="0">
              <a:buNone/>
            </a:pPr>
            <a:endParaRPr lang="en-US" altLang="zh-CN" sz="2000" dirty="0"/>
          </a:p>
          <a:p>
            <a:pPr marL="0" indent="0">
              <a:buNone/>
            </a:pP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2" name="文本框 1"/>
          <p:cNvSpPr txBox="1"/>
          <p:nvPr/>
        </p:nvSpPr>
        <p:spPr>
          <a:xfrm>
            <a:off x="462516" y="2312379"/>
            <a:ext cx="9113855" cy="646331"/>
          </a:xfrm>
          <a:prstGeom prst="rect">
            <a:avLst/>
          </a:prstGeom>
          <a:solidFill>
            <a:schemeClr val="accent6">
              <a:lumMod val="20000"/>
              <a:lumOff val="80000"/>
            </a:schemeClr>
          </a:solidFill>
        </p:spPr>
        <p:txBody>
          <a:bodyPr wrap="square" rtlCol="0">
            <a:spAutoFit/>
          </a:bodyPr>
          <a:lstStyle/>
          <a:p>
            <a:r>
              <a:rPr lang="en-US" altLang="zh-CN" dirty="0" err="1">
                <a:solidFill>
                  <a:schemeClr val="accent6">
                    <a:lumMod val="75000"/>
                  </a:schemeClr>
                </a:solidFill>
              </a:rPr>
              <a:t>HAL_StatusTypeDef</a:t>
            </a:r>
            <a:r>
              <a:rPr lang="en-US" altLang="zh-CN" dirty="0">
                <a:solidFill>
                  <a:schemeClr val="accent6">
                    <a:lumMod val="75000"/>
                  </a:schemeClr>
                </a:solidFill>
              </a:rPr>
              <a:t>   </a:t>
            </a:r>
            <a:r>
              <a:rPr lang="en-US" altLang="zh-CN" dirty="0" err="1"/>
              <a:t>HAL_UARTEx_ReceiveToIdle_IT</a:t>
            </a:r>
            <a:r>
              <a:rPr lang="en-US" altLang="zh-CN" dirty="0"/>
              <a:t>(</a:t>
            </a:r>
            <a:r>
              <a:rPr lang="en-US" altLang="zh-CN" dirty="0" err="1">
                <a:solidFill>
                  <a:schemeClr val="accent6">
                    <a:lumMod val="75000"/>
                  </a:schemeClr>
                </a:solidFill>
              </a:rPr>
              <a:t>UART_HandleTypeDef</a:t>
            </a:r>
            <a:r>
              <a:rPr lang="en-US" altLang="zh-CN" dirty="0">
                <a:solidFill>
                  <a:schemeClr val="accent6">
                    <a:lumMod val="75000"/>
                  </a:schemeClr>
                </a:solidFill>
              </a:rPr>
              <a:t>  </a:t>
            </a:r>
            <a:r>
              <a:rPr lang="en-US" altLang="zh-CN" dirty="0"/>
              <a:t>*</a:t>
            </a:r>
            <a:r>
              <a:rPr lang="en-US" altLang="zh-CN" dirty="0" err="1"/>
              <a:t>huart</a:t>
            </a:r>
            <a:r>
              <a:rPr lang="en-US" altLang="zh-CN" dirty="0"/>
              <a:t>, </a:t>
            </a:r>
            <a:r>
              <a:rPr lang="en-US" altLang="zh-CN" dirty="0">
                <a:solidFill>
                  <a:schemeClr val="accent6">
                    <a:lumMod val="75000"/>
                  </a:schemeClr>
                </a:solidFill>
              </a:rPr>
              <a:t>uint8_t </a:t>
            </a:r>
            <a:r>
              <a:rPr lang="en-US" altLang="zh-CN" dirty="0"/>
              <a:t>*</a:t>
            </a:r>
            <a:r>
              <a:rPr lang="en-US" altLang="zh-CN" dirty="0" err="1"/>
              <a:t>pData</a:t>
            </a:r>
            <a:r>
              <a:rPr lang="en-US" altLang="zh-CN" dirty="0"/>
              <a:t>, </a:t>
            </a:r>
            <a:r>
              <a:rPr lang="en-US" altLang="zh-CN" dirty="0">
                <a:solidFill>
                  <a:schemeClr val="accent6">
                    <a:lumMod val="75000"/>
                  </a:schemeClr>
                </a:solidFill>
              </a:rPr>
              <a:t>uint16_t  </a:t>
            </a:r>
            <a:r>
              <a:rPr lang="en-US" altLang="zh-CN" dirty="0"/>
              <a:t>Size)</a:t>
            </a:r>
            <a:endParaRPr lang="zh-CN" altLang="en-US" dirty="0"/>
          </a:p>
        </p:txBody>
      </p:sp>
      <p:sp>
        <p:nvSpPr>
          <p:cNvPr id="5" name="文本框 4"/>
          <p:cNvSpPr txBox="1"/>
          <p:nvPr/>
        </p:nvSpPr>
        <p:spPr>
          <a:xfrm>
            <a:off x="462516" y="4244671"/>
            <a:ext cx="10329415" cy="646331"/>
          </a:xfrm>
          <a:prstGeom prst="rect">
            <a:avLst/>
          </a:prstGeom>
          <a:solidFill>
            <a:schemeClr val="accent1">
              <a:lumMod val="40000"/>
              <a:lumOff val="60000"/>
            </a:schemeClr>
          </a:solidFill>
        </p:spPr>
        <p:txBody>
          <a:bodyPr wrap="square" rtlCol="0">
            <a:spAutoFit/>
          </a:bodyPr>
          <a:lstStyle/>
          <a:p>
            <a:r>
              <a:rPr lang="zh-CN" altLang="en-US" dirty="0"/>
              <a:t>使用函数</a:t>
            </a:r>
            <a:r>
              <a:rPr lang="en-US" altLang="zh-CN" dirty="0"/>
              <a:t>HAL </a:t>
            </a:r>
            <a:r>
              <a:rPr lang="en-US" altLang="zh-CN" dirty="0" err="1"/>
              <a:t>UARTEx</a:t>
            </a:r>
            <a:r>
              <a:rPr lang="en-US" altLang="zh-CN" dirty="0"/>
              <a:t> </a:t>
            </a:r>
            <a:r>
              <a:rPr lang="en-US" altLang="zh-CN" dirty="0" err="1"/>
              <a:t>ReceiveToIdle</a:t>
            </a:r>
            <a:r>
              <a:rPr lang="en-US" altLang="zh-CN" dirty="0"/>
              <a:t> IT()</a:t>
            </a:r>
            <a:r>
              <a:rPr lang="zh-CN" altLang="en-US" dirty="0"/>
              <a:t>启动数据接收后，如果接收到了</a:t>
            </a:r>
            <a:r>
              <a:rPr lang="en-US" altLang="zh-CN" dirty="0"/>
              <a:t>Size</a:t>
            </a:r>
            <a:r>
              <a:rPr lang="zh-CN" altLang="en-US" dirty="0"/>
              <a:t>字节的数据，会触发回调函数</a:t>
            </a:r>
            <a:r>
              <a:rPr lang="en-US" altLang="zh-CN" dirty="0"/>
              <a:t>;</a:t>
            </a:r>
            <a:r>
              <a:rPr lang="zh-CN" altLang="en-US" dirty="0"/>
              <a:t>如果接收的数据长度小于</a:t>
            </a:r>
            <a:r>
              <a:rPr lang="en-US" altLang="zh-CN" dirty="0"/>
              <a:t>Size</a:t>
            </a:r>
            <a:r>
              <a:rPr lang="zh-CN" altLang="en-US" dirty="0"/>
              <a:t>，但是串口由忙转闲，发生了</a:t>
            </a:r>
            <a:r>
              <a:rPr lang="en-US" altLang="zh-CN" dirty="0"/>
              <a:t>IDLE</a:t>
            </a:r>
            <a:r>
              <a:rPr lang="zh-CN" altLang="en-US" dirty="0"/>
              <a:t>中断，该函数也会触发回调函数。</a:t>
            </a:r>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365125" y="4944745"/>
            <a:ext cx="6836410" cy="21329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2000" dirty="0"/>
              <a:t>串口不定长接收</a:t>
            </a:r>
            <a:endParaRPr lang="en-US" altLang="zh-CN" sz="2000" dirty="0"/>
          </a:p>
          <a:p>
            <a:pPr marL="0" indent="0">
              <a:buNone/>
            </a:pPr>
            <a:r>
              <a:rPr lang="zh-CN" altLang="en-US" sz="2000" dirty="0"/>
              <a:t>方式二：利用空闲中断</a:t>
            </a:r>
            <a:endParaRPr lang="en-US" altLang="zh-CN" sz="2000" dirty="0"/>
          </a:p>
          <a:p>
            <a:pPr marL="0" indent="0">
              <a:buNone/>
            </a:pPr>
            <a:r>
              <a:rPr lang="zh-CN" altLang="en-US" sz="2000" dirty="0"/>
              <a:t>函数</a:t>
            </a:r>
            <a:r>
              <a:rPr lang="en-US" altLang="zh-CN" sz="2000" dirty="0" err="1"/>
              <a:t>HAL_UARTEx_ReceiveToIdle_IT</a:t>
            </a:r>
            <a:r>
              <a:rPr lang="en-US" altLang="zh-CN" sz="2000" dirty="0"/>
              <a:t>()</a:t>
            </a:r>
            <a:r>
              <a:rPr lang="zh-CN" altLang="en-US" sz="2000" dirty="0"/>
              <a:t>对应的回调函数是</a:t>
            </a:r>
            <a:endParaRPr lang="en-US" altLang="zh-CN" sz="2000" dirty="0"/>
          </a:p>
          <a:p>
            <a:pPr marL="0" indent="0">
              <a:buNone/>
            </a:pPr>
            <a:endParaRPr lang="en-US" altLang="zh-CN" sz="2000" dirty="0"/>
          </a:p>
          <a:p>
            <a:pPr marL="0" indent="0">
              <a:buNone/>
            </a:pPr>
            <a:r>
              <a:rPr lang="zh-CN" altLang="en-US" sz="2000" dirty="0"/>
              <a:t>需要重写该回调函数</a:t>
            </a:r>
            <a:endParaRPr lang="en-US" altLang="zh-CN" sz="2000" dirty="0"/>
          </a:p>
          <a:p>
            <a:pPr marL="0" indent="0">
              <a:buNone/>
            </a:pPr>
            <a:r>
              <a:rPr lang="zh-CN" altLang="en-US" sz="2000" dirty="0"/>
              <a:t>参数</a:t>
            </a:r>
            <a:r>
              <a:rPr lang="en-US" altLang="zh-CN" sz="2000" dirty="0"/>
              <a:t>Size</a:t>
            </a:r>
            <a:r>
              <a:rPr lang="zh-CN" altLang="en-US" sz="2000" dirty="0"/>
              <a:t>是实际接收到的字节数</a:t>
            </a:r>
            <a:endParaRPr lang="en-US" altLang="zh-CN" sz="2000" dirty="0"/>
          </a:p>
          <a:p>
            <a:pPr marL="0" indent="0">
              <a:buNone/>
            </a:pPr>
            <a:endParaRPr lang="en-US" altLang="zh-CN" sz="2000" dirty="0"/>
          </a:p>
          <a:p>
            <a:pPr marL="0" indent="0">
              <a:buNone/>
            </a:pPr>
            <a:r>
              <a:rPr lang="zh-CN" altLang="en-US" sz="2000" dirty="0"/>
              <a:t>所以，使用函数</a:t>
            </a:r>
            <a:r>
              <a:rPr lang="en-US" altLang="zh-CN" sz="2000" dirty="0" err="1"/>
              <a:t>HAL_UARTEx_ReceiveToIdle_IT</a:t>
            </a:r>
            <a:r>
              <a:rPr lang="en-US" altLang="zh-CN" sz="2000" dirty="0"/>
              <a:t>() </a:t>
            </a:r>
            <a:r>
              <a:rPr lang="zh-CN" altLang="en-US" sz="2000" dirty="0"/>
              <a:t>可以接收不定长度的数据，只要指定的长度</a:t>
            </a:r>
            <a:r>
              <a:rPr lang="en-US" altLang="zh-CN" sz="2000" dirty="0"/>
              <a:t>Size</a:t>
            </a:r>
            <a:r>
              <a:rPr lang="zh-CN" altLang="en-US" sz="2000" dirty="0"/>
              <a:t>大于实际接收到的数据长度。</a:t>
            </a:r>
            <a:endParaRPr lang="en-US" altLang="zh-CN" sz="2000" dirty="0"/>
          </a:p>
          <a:p>
            <a:pPr marL="0" indent="0">
              <a:buNone/>
            </a:pPr>
            <a:r>
              <a:rPr lang="zh-CN" altLang="en-US" sz="2000" dirty="0"/>
              <a:t>在回调函数</a:t>
            </a:r>
            <a:r>
              <a:rPr lang="en-US" altLang="zh-CN" sz="2000" dirty="0" err="1"/>
              <a:t>HAL_UARTEx_RxEventCallback</a:t>
            </a:r>
            <a:r>
              <a:rPr lang="en-US" altLang="zh-CN" sz="2000" dirty="0"/>
              <a:t>() </a:t>
            </a:r>
            <a:r>
              <a:rPr lang="zh-CN" altLang="en-US" sz="2000" dirty="0"/>
              <a:t>中对接收到的数据进行处理。</a:t>
            </a:r>
            <a:endParaRPr lang="en-US" altLang="zh-CN"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串口编程实现</a:t>
            </a:r>
            <a:br>
              <a:rPr lang="en-US" altLang="zh-CN" dirty="0"/>
            </a:br>
            <a:endParaRPr lang="zh-CN" altLang="en-US" dirty="0"/>
          </a:p>
        </p:txBody>
      </p:sp>
      <p:sp>
        <p:nvSpPr>
          <p:cNvPr id="6" name="文本框 5"/>
          <p:cNvSpPr txBox="1"/>
          <p:nvPr/>
        </p:nvSpPr>
        <p:spPr>
          <a:xfrm>
            <a:off x="462516" y="2031024"/>
            <a:ext cx="9113855" cy="369332"/>
          </a:xfrm>
          <a:prstGeom prst="rect">
            <a:avLst/>
          </a:prstGeom>
          <a:solidFill>
            <a:schemeClr val="accent6">
              <a:lumMod val="20000"/>
              <a:lumOff val="80000"/>
            </a:schemeClr>
          </a:solidFill>
        </p:spPr>
        <p:txBody>
          <a:bodyPr wrap="square" rtlCol="0">
            <a:spAutoFit/>
          </a:bodyPr>
          <a:lstStyle/>
          <a:p>
            <a:r>
              <a:rPr lang="en-US" altLang="zh-CN" dirty="0"/>
              <a:t>void  </a:t>
            </a:r>
            <a:r>
              <a:rPr lang="en-US" altLang="zh-CN" dirty="0" err="1"/>
              <a:t>HAL_UARTEx_RxEventCallback</a:t>
            </a:r>
            <a:r>
              <a:rPr lang="en-US" altLang="zh-CN" dirty="0"/>
              <a:t>(</a:t>
            </a:r>
            <a:r>
              <a:rPr lang="en-US" altLang="zh-CN" dirty="0" err="1"/>
              <a:t>UART_HandleTypeDef</a:t>
            </a:r>
            <a:r>
              <a:rPr lang="en-US" altLang="zh-CN" dirty="0"/>
              <a:t>  *</a:t>
            </a:r>
            <a:r>
              <a:rPr lang="en-US" altLang="zh-CN" dirty="0" err="1"/>
              <a:t>huart</a:t>
            </a:r>
            <a:r>
              <a:rPr lang="en-US" altLang="zh-CN" dirty="0"/>
              <a:t>, uint16_t  Size)</a:t>
            </a:r>
            <a:endParaRPr lang="zh-CN" altLang="en-US" dirty="0"/>
          </a:p>
        </p:txBody>
      </p:sp>
      <p:sp>
        <p:nvSpPr>
          <p:cNvPr id="7" name="灯片编号占位符 6"/>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1045845" y="2794635"/>
            <a:ext cx="9705975" cy="3467100"/>
          </a:xfrm>
          <a:prstGeom prst="rect">
            <a:avLst/>
          </a:prstGeom>
        </p:spPr>
      </p:pic>
      <p:sp>
        <p:nvSpPr>
          <p:cNvPr id="4" name="灯片编号占位符 3"/>
          <p:cNvSpPr>
            <a:spLocks noGrp="1"/>
          </p:cNvSpPr>
          <p:nvPr>
            <p:ph type="sldNum" sz="quarter" idx="12"/>
          </p:nvPr>
        </p:nvSpPr>
        <p:spPr/>
        <p:txBody>
          <a:bodyPr/>
          <a:p>
            <a:fld id="{1B3A46E8-6ECF-4B74-83B7-DF9922F7AE5A}"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1241425" y="328295"/>
            <a:ext cx="6836410" cy="2132965"/>
          </a:xfrm>
          <a:prstGeom prst="rect">
            <a:avLst/>
          </a:prstGeom>
        </p:spPr>
      </p:pic>
      <p:sp>
        <p:nvSpPr>
          <p:cNvPr id="6" name="矩形 5"/>
          <p:cNvSpPr/>
          <p:nvPr/>
        </p:nvSpPr>
        <p:spPr>
          <a:xfrm>
            <a:off x="3924300" y="3486150"/>
            <a:ext cx="1155700" cy="5715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2000" dirty="0"/>
              <a:t>DMA:</a:t>
            </a:r>
            <a:r>
              <a:rPr lang="zh-CN" altLang="en-US" sz="2000" dirty="0"/>
              <a:t>全称</a:t>
            </a:r>
            <a:r>
              <a:rPr lang="en-US" altLang="zh-CN" sz="2000" dirty="0"/>
              <a:t>Direct Memory Access</a:t>
            </a:r>
            <a:r>
              <a:rPr lang="zh-CN" altLang="en-US" sz="2000" dirty="0"/>
              <a:t>，即直接存储器访问。</a:t>
            </a:r>
            <a:endParaRPr lang="en-US" altLang="zh-CN" sz="2000" dirty="0"/>
          </a:p>
          <a:p>
            <a:r>
              <a:rPr lang="zh-CN" altLang="en-US" sz="1800" dirty="0">
                <a:solidFill>
                  <a:srgbClr val="000000"/>
                </a:solidFill>
                <a:effectLst/>
                <a:latin typeface="FandolSong-Regular-Identity-H"/>
              </a:rPr>
              <a:t>是单片机的一个外设，它的主要功能是用来搬数据，但是不需要占用 </a:t>
            </a:r>
            <a:r>
              <a:rPr lang="en-US" altLang="zh-CN" sz="1800" dirty="0">
                <a:solidFill>
                  <a:srgbClr val="000000"/>
                </a:solidFill>
                <a:effectLst/>
                <a:latin typeface="FreeSerif-Identity-H"/>
              </a:rPr>
              <a:t>CPU</a:t>
            </a:r>
            <a:r>
              <a:rPr lang="zh-CN" altLang="en-US" sz="1800" dirty="0">
                <a:solidFill>
                  <a:srgbClr val="000000"/>
                </a:solidFill>
                <a:effectLst/>
                <a:latin typeface="FandolSong-Regular-Identity-H"/>
              </a:rPr>
              <a:t>，即在传输数据的时候，</a:t>
            </a:r>
            <a:r>
              <a:rPr lang="en-US" altLang="zh-CN" sz="1800" dirty="0">
                <a:solidFill>
                  <a:srgbClr val="000000"/>
                </a:solidFill>
                <a:effectLst/>
                <a:latin typeface="FreeSerif-Identity-H"/>
              </a:rPr>
              <a:t>CPU </a:t>
            </a:r>
            <a:r>
              <a:rPr lang="zh-CN" altLang="en-US" sz="1800" dirty="0">
                <a:solidFill>
                  <a:srgbClr val="000000"/>
                </a:solidFill>
                <a:effectLst/>
                <a:latin typeface="FandolSong-Regular-Identity-H"/>
              </a:rPr>
              <a:t>可以干其他的事情，好像是多线程一样。 </a:t>
            </a:r>
            <a:endParaRPr lang="en-US" altLang="zh-CN" sz="1800" dirty="0">
              <a:solidFill>
                <a:srgbClr val="000000"/>
              </a:solidFill>
              <a:effectLst/>
              <a:latin typeface="FandolSong-Regular-Identity-H"/>
            </a:endParaRPr>
          </a:p>
          <a:p>
            <a:r>
              <a:rPr lang="en-US" altLang="zh-CN" sz="1800" dirty="0"/>
              <a:t>DMA</a:t>
            </a:r>
            <a:r>
              <a:rPr lang="zh-CN" altLang="en-US" sz="1800" dirty="0"/>
              <a:t>传输无需</a:t>
            </a:r>
            <a:r>
              <a:rPr lang="en-US" altLang="zh-CN" sz="1800" dirty="0"/>
              <a:t>CPU</a:t>
            </a:r>
            <a:r>
              <a:rPr lang="zh-CN" altLang="en-US" sz="1800" dirty="0"/>
              <a:t>直接控制传输，也没有中断处理方式那样保留现场和恢复现场过程，通过硬件为</a:t>
            </a:r>
            <a:r>
              <a:rPr lang="en-US" altLang="zh-CN" sz="1800" dirty="0"/>
              <a:t>RAM</a:t>
            </a:r>
            <a:r>
              <a:rPr lang="zh-CN" altLang="en-US" sz="1800" dirty="0"/>
              <a:t>和</a:t>
            </a:r>
            <a:r>
              <a:rPr lang="en-US" altLang="zh-CN" sz="1800" dirty="0"/>
              <a:t>IO</a:t>
            </a:r>
            <a:r>
              <a:rPr lang="zh-CN" altLang="en-US" sz="1800" dirty="0"/>
              <a:t>设备开辟一条直接传输数据的通道，使得</a:t>
            </a:r>
            <a:r>
              <a:rPr lang="en-US" altLang="zh-CN" sz="1800" dirty="0"/>
              <a:t>CPU</a:t>
            </a:r>
            <a:r>
              <a:rPr lang="zh-CN" altLang="en-US" sz="1800" dirty="0"/>
              <a:t>的效率大大提高</a:t>
            </a:r>
            <a:endParaRPr lang="en-US" altLang="zh-CN" sz="1800" dirty="0"/>
          </a:p>
          <a:p>
            <a:r>
              <a:rPr lang="zh-CN" altLang="en-US" sz="1800" dirty="0"/>
              <a:t>简单来说，就是我们芯片内部的一个搬运工把东西从一个地方（指定地址）搬运到另一个地方（指定地址）</a:t>
            </a:r>
            <a:endParaRPr lang="zh-CN" altLang="en-US" sz="1800" dirty="0"/>
          </a:p>
          <a:p>
            <a:r>
              <a:rPr lang="zh-CN" altLang="en-US" sz="1800" dirty="0">
                <a:solidFill>
                  <a:srgbClr val="000000"/>
                </a:solidFill>
                <a:effectLst/>
                <a:latin typeface="FandolSong-Regular-Identity-H"/>
              </a:rPr>
              <a:t>数据传输支持从</a:t>
            </a:r>
            <a:r>
              <a:rPr lang="zh-CN" altLang="en-US" sz="1800" dirty="0">
                <a:solidFill>
                  <a:srgbClr val="FF0000"/>
                </a:solidFill>
                <a:effectLst/>
                <a:latin typeface="FandolSong-Regular-Identity-H"/>
              </a:rPr>
              <a:t>外设到存储器</a:t>
            </a:r>
            <a:r>
              <a:rPr lang="zh-CN" altLang="en-US" sz="1800" dirty="0">
                <a:solidFill>
                  <a:srgbClr val="000000"/>
                </a:solidFill>
                <a:effectLst/>
                <a:latin typeface="FandolSong-Regular-Identity-H"/>
              </a:rPr>
              <a:t>或者存储器到存储器，这里的存储器可以是 </a:t>
            </a:r>
            <a:r>
              <a:rPr lang="en-US" altLang="zh-CN" sz="1800" dirty="0">
                <a:solidFill>
                  <a:srgbClr val="000000"/>
                </a:solidFill>
                <a:effectLst/>
                <a:latin typeface="FreeSerif-Identity-H"/>
              </a:rPr>
              <a:t>SRAM </a:t>
            </a:r>
            <a:r>
              <a:rPr lang="zh-CN" altLang="en-US" sz="1800" dirty="0">
                <a:solidFill>
                  <a:srgbClr val="000000"/>
                </a:solidFill>
                <a:effectLst/>
                <a:latin typeface="FandolSong-Regular-Identity-H"/>
              </a:rPr>
              <a:t>或者是 </a:t>
            </a:r>
            <a:r>
              <a:rPr lang="en-US" altLang="zh-CN" sz="1800" dirty="0">
                <a:solidFill>
                  <a:srgbClr val="000000"/>
                </a:solidFill>
                <a:effectLst/>
                <a:latin typeface="FreeSerif-Identity-H"/>
              </a:rPr>
              <a:t>FLASH</a:t>
            </a:r>
            <a:r>
              <a:rPr lang="zh-CN" altLang="en-US" sz="1800" dirty="0">
                <a:solidFill>
                  <a:srgbClr val="000000"/>
                </a:solidFill>
                <a:effectLst/>
                <a:latin typeface="FandolSong-Regular-Identity-H"/>
              </a:rPr>
              <a:t>。</a:t>
            </a:r>
            <a:endParaRPr lang="en-US" altLang="zh-CN" sz="1800" dirty="0">
              <a:solidFill>
                <a:srgbClr val="000000"/>
              </a:solidFill>
              <a:effectLst/>
              <a:latin typeface="FandolSong-Regular-Identity-H"/>
            </a:endParaRPr>
          </a:p>
          <a:p>
            <a:endParaRPr lang="en-US" altLang="zh-CN" sz="1800" dirty="0">
              <a:solidFill>
                <a:srgbClr val="000000"/>
              </a:solidFill>
              <a:latin typeface="FandolSong-Regular-Identity-H"/>
            </a:endParaRPr>
          </a:p>
          <a:p>
            <a:pPr marL="0" indent="0">
              <a:buNone/>
            </a:pPr>
            <a:r>
              <a:rPr lang="en-US" altLang="zh-CN" sz="1800" dirty="0">
                <a:solidFill>
                  <a:srgbClr val="000000"/>
                </a:solidFill>
                <a:effectLst/>
                <a:latin typeface="FandolSong-Regular-Identity-H"/>
              </a:rPr>
              <a:t>DMA</a:t>
            </a:r>
            <a:r>
              <a:rPr lang="zh-CN" altLang="en-US" sz="1800" dirty="0">
                <a:solidFill>
                  <a:srgbClr val="000000"/>
                </a:solidFill>
                <a:effectLst/>
                <a:latin typeface="FandolSong-Regular-Identity-H"/>
              </a:rPr>
              <a:t>设计的目的：减少大量数据转移指令消耗</a:t>
            </a:r>
            <a:r>
              <a:rPr lang="en-US" altLang="zh-CN" sz="1800" dirty="0">
                <a:solidFill>
                  <a:srgbClr val="000000"/>
                </a:solidFill>
                <a:effectLst/>
                <a:latin typeface="FandolSong-Regular-Identity-H"/>
              </a:rPr>
              <a:t>CPU</a:t>
            </a:r>
            <a:r>
              <a:rPr lang="zh-CN" altLang="en-US" sz="1800" dirty="0">
                <a:solidFill>
                  <a:srgbClr val="000000"/>
                </a:solidFill>
                <a:effectLst/>
                <a:latin typeface="FandolSong-Regular-Identity-H"/>
              </a:rPr>
              <a:t>，</a:t>
            </a:r>
            <a:r>
              <a:rPr lang="en-US" altLang="zh-CN" sz="1800" dirty="0">
                <a:solidFill>
                  <a:srgbClr val="000000"/>
                </a:solidFill>
                <a:effectLst/>
                <a:latin typeface="FandolSong-Regular-Identity-H"/>
              </a:rPr>
              <a:t>DMA</a:t>
            </a:r>
            <a:r>
              <a:rPr lang="zh-CN" altLang="en-US" sz="1800" dirty="0">
                <a:solidFill>
                  <a:srgbClr val="000000"/>
                </a:solidFill>
                <a:effectLst/>
                <a:latin typeface="FandolSong-Regular-Identity-H"/>
              </a:rPr>
              <a:t>专注数据转移，</a:t>
            </a:r>
            <a:r>
              <a:rPr lang="en-US" altLang="zh-CN" sz="1800" dirty="0">
                <a:solidFill>
                  <a:srgbClr val="000000"/>
                </a:solidFill>
                <a:effectLst/>
                <a:latin typeface="FandolSong-Regular-Identity-H"/>
              </a:rPr>
              <a:t>CPU</a:t>
            </a:r>
            <a:r>
              <a:rPr lang="zh-CN" altLang="en-US" sz="1800" dirty="0">
                <a:solidFill>
                  <a:srgbClr val="000000"/>
                </a:solidFill>
                <a:effectLst/>
                <a:latin typeface="FandolSong-Regular-Identity-H"/>
              </a:rPr>
              <a:t>专注控制、计算。</a:t>
            </a: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1800" dirty="0">
              <a:solidFill>
                <a:srgbClr val="000000"/>
              </a:solidFill>
              <a:effectLst/>
              <a:latin typeface="FandolSong-Regular-Identity-H"/>
            </a:endParaRPr>
          </a:p>
          <a:p>
            <a:pPr marL="0" indent="0">
              <a:buNone/>
            </a:pPr>
            <a:endParaRPr lang="en-US" altLang="zh-CN" sz="20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简介</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699836" y="4177014"/>
            <a:ext cx="3397880" cy="2384559"/>
          </a:xfrm>
          <a:prstGeom prst="rect">
            <a:avLst/>
          </a:prstGeom>
        </p:spPr>
      </p:pic>
      <p:sp>
        <p:nvSpPr>
          <p:cNvPr id="6" name="文本框 5"/>
          <p:cNvSpPr txBox="1"/>
          <p:nvPr/>
        </p:nvSpPr>
        <p:spPr>
          <a:xfrm>
            <a:off x="6998677" y="5199700"/>
            <a:ext cx="583814" cy="369332"/>
          </a:xfrm>
          <a:prstGeom prst="rect">
            <a:avLst/>
          </a:prstGeom>
          <a:noFill/>
        </p:spPr>
        <p:txBody>
          <a:bodyPr wrap="none" rtlCol="0">
            <a:spAutoFit/>
          </a:bodyPr>
          <a:lstStyle/>
          <a:p>
            <a:r>
              <a:rPr lang="en-US" altLang="zh-CN" dirty="0">
                <a:solidFill>
                  <a:srgbClr val="FF0000"/>
                </a:solidFill>
              </a:rPr>
              <a:t>ADC</a:t>
            </a:r>
            <a:endParaRPr lang="zh-CN" altLang="en-US" dirty="0">
              <a:solidFill>
                <a:srgbClr val="FF0000"/>
              </a:solidFill>
            </a:endParaRPr>
          </a:p>
        </p:txBody>
      </p:sp>
      <p:sp>
        <p:nvSpPr>
          <p:cNvPr id="7" name="文本框 6"/>
          <p:cNvSpPr txBox="1"/>
          <p:nvPr/>
        </p:nvSpPr>
        <p:spPr>
          <a:xfrm>
            <a:off x="9597963" y="3293152"/>
            <a:ext cx="1569660" cy="369332"/>
          </a:xfrm>
          <a:prstGeom prst="rect">
            <a:avLst/>
          </a:prstGeom>
          <a:noFill/>
        </p:spPr>
        <p:txBody>
          <a:bodyPr wrap="none" rtlCol="0">
            <a:spAutoFit/>
          </a:bodyPr>
          <a:lstStyle/>
          <a:p>
            <a:r>
              <a:rPr lang="zh-CN" altLang="en-US" dirty="0">
                <a:solidFill>
                  <a:srgbClr val="FF0000"/>
                </a:solidFill>
              </a:rPr>
              <a:t>存放程序代码</a:t>
            </a:r>
            <a:endParaRPr lang="zh-CN" altLang="en-US" dirty="0">
              <a:solidFill>
                <a:srgbClr val="FF0000"/>
              </a:solidFill>
            </a:endParaRPr>
          </a:p>
        </p:txBody>
      </p:sp>
      <p:sp>
        <p:nvSpPr>
          <p:cNvPr id="8" name="文本框 7"/>
          <p:cNvSpPr txBox="1"/>
          <p:nvPr/>
        </p:nvSpPr>
        <p:spPr>
          <a:xfrm>
            <a:off x="6998677" y="4561477"/>
            <a:ext cx="1569660" cy="369332"/>
          </a:xfrm>
          <a:prstGeom prst="rect">
            <a:avLst/>
          </a:prstGeom>
          <a:noFill/>
        </p:spPr>
        <p:txBody>
          <a:bodyPr wrap="none" rtlCol="0">
            <a:spAutoFit/>
          </a:bodyPr>
          <a:lstStyle/>
          <a:p>
            <a:r>
              <a:rPr lang="zh-CN" altLang="en-US" dirty="0">
                <a:solidFill>
                  <a:srgbClr val="FF0000"/>
                </a:solidFill>
              </a:rPr>
              <a:t>串口发送数据</a:t>
            </a:r>
            <a:endParaRPr lang="zh-CN" altLang="en-US" dirty="0">
              <a:solidFill>
                <a:srgbClr val="FF0000"/>
              </a:solidFill>
            </a:endParaRPr>
          </a:p>
        </p:txBody>
      </p:sp>
      <p:sp>
        <p:nvSpPr>
          <p:cNvPr id="9" name="灯片编号占位符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2000" dirty="0">
                <a:solidFill>
                  <a:srgbClr val="000000"/>
                </a:solidFill>
                <a:latin typeface="FandolSong-Regular-Identity-H"/>
              </a:rPr>
              <a:t>stm32G431DMA </a:t>
            </a:r>
            <a:r>
              <a:rPr lang="zh-CN" altLang="en-US" sz="2000" dirty="0">
                <a:solidFill>
                  <a:srgbClr val="000000"/>
                </a:solidFill>
                <a:latin typeface="FandolSong-Regular-Identity-H"/>
              </a:rPr>
              <a:t>控制器包含了 </a:t>
            </a:r>
            <a:r>
              <a:rPr lang="en-US" altLang="zh-CN" sz="2000" dirty="0">
                <a:solidFill>
                  <a:srgbClr val="000000"/>
                </a:solidFill>
                <a:latin typeface="FandolSong-Regular-Identity-H"/>
              </a:rPr>
              <a:t>DMA1 </a:t>
            </a:r>
            <a:r>
              <a:rPr lang="zh-CN" altLang="en-US" sz="2000" dirty="0">
                <a:solidFill>
                  <a:srgbClr val="000000"/>
                </a:solidFill>
                <a:latin typeface="FandolSong-Regular-Identity-H"/>
              </a:rPr>
              <a:t>和 </a:t>
            </a:r>
            <a:r>
              <a:rPr lang="en-US" altLang="zh-CN" sz="2000" dirty="0">
                <a:solidFill>
                  <a:srgbClr val="000000"/>
                </a:solidFill>
                <a:latin typeface="FandolSong-Regular-Identity-H"/>
              </a:rPr>
              <a:t>DMA2</a:t>
            </a:r>
            <a:r>
              <a:rPr lang="zh-CN" altLang="en-US" sz="2000" dirty="0">
                <a:solidFill>
                  <a:srgbClr val="000000"/>
                </a:solidFill>
                <a:latin typeface="FandolSong-Regular-Identity-H"/>
              </a:rPr>
              <a:t>，其中 </a:t>
            </a:r>
            <a:r>
              <a:rPr lang="en-US" altLang="zh-CN" sz="2000" dirty="0">
                <a:solidFill>
                  <a:srgbClr val="000000"/>
                </a:solidFill>
                <a:latin typeface="FandolSong-Regular-Identity-H"/>
              </a:rPr>
              <a:t>DMA1 </a:t>
            </a:r>
            <a:r>
              <a:rPr lang="zh-CN" altLang="en-US" sz="2000" dirty="0">
                <a:solidFill>
                  <a:srgbClr val="000000"/>
                </a:solidFill>
                <a:latin typeface="FandolSong-Regular-Identity-H"/>
              </a:rPr>
              <a:t>有</a:t>
            </a:r>
            <a:r>
              <a:rPr lang="en-US" altLang="zh-CN" sz="2000" dirty="0">
                <a:solidFill>
                  <a:srgbClr val="000000"/>
                </a:solidFill>
                <a:latin typeface="FandolSong-Regular-Identity-H"/>
              </a:rPr>
              <a:t>6</a:t>
            </a:r>
            <a:r>
              <a:rPr lang="zh-CN" altLang="en-US" sz="2000" dirty="0">
                <a:solidFill>
                  <a:srgbClr val="000000"/>
                </a:solidFill>
                <a:latin typeface="FandolSong-Regular-Identity-H"/>
              </a:rPr>
              <a:t>个通道，</a:t>
            </a:r>
            <a:r>
              <a:rPr lang="en-US" altLang="zh-CN" sz="2000" dirty="0">
                <a:solidFill>
                  <a:srgbClr val="000000"/>
                </a:solidFill>
                <a:latin typeface="FandolSong-Regular-Identity-H"/>
              </a:rPr>
              <a:t>DMA2 </a:t>
            </a:r>
            <a:r>
              <a:rPr lang="zh-CN" altLang="en-US" sz="2000" dirty="0">
                <a:solidFill>
                  <a:srgbClr val="000000"/>
                </a:solidFill>
                <a:latin typeface="FandolSong-Regular-Identity-H"/>
              </a:rPr>
              <a:t>有</a:t>
            </a:r>
            <a:r>
              <a:rPr lang="en-US" altLang="zh-CN" sz="2000" dirty="0">
                <a:solidFill>
                  <a:srgbClr val="000000"/>
                </a:solidFill>
                <a:latin typeface="FandolSong-Regular-Identity-H"/>
              </a:rPr>
              <a:t>6</a:t>
            </a:r>
            <a:r>
              <a:rPr lang="zh-CN" altLang="en-US" sz="2000" dirty="0">
                <a:solidFill>
                  <a:srgbClr val="000000"/>
                </a:solidFill>
                <a:latin typeface="FandolSong-Regular-Identity-H"/>
              </a:rPr>
              <a:t>个通道，这里的通道可以理解为传输数据的一种管道。</a:t>
            </a:r>
            <a:endParaRPr lang="en-US" altLang="zh-CN" sz="20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2879724" y="1380367"/>
            <a:ext cx="4886731" cy="5732585"/>
          </a:xfrm>
          <a:prstGeom prst="rect">
            <a:avLst/>
          </a:prstGeom>
        </p:spPr>
      </p:pic>
      <p:sp>
        <p:nvSpPr>
          <p:cNvPr id="9" name="灯片编号占位符 8"/>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①</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请求</a:t>
            </a:r>
            <a:endParaRPr lang="en-US" altLang="zh-CN" sz="1800" dirty="0">
              <a:solidFill>
                <a:srgbClr val="FF0000"/>
              </a:solidFill>
              <a:latin typeface="FandolSong-Regular-Identity-H"/>
            </a:endParaRPr>
          </a:p>
          <a:p>
            <a:pPr marL="0" indent="0">
              <a:buNone/>
            </a:pPr>
            <a:r>
              <a:rPr lang="en-US" altLang="zh-CN" sz="1800" dirty="0">
                <a:solidFill>
                  <a:srgbClr val="000000"/>
                </a:solidFill>
                <a:latin typeface="FandolSong-Regular-Identity-H"/>
              </a:rPr>
              <a:t>DMA</a:t>
            </a:r>
            <a:r>
              <a:rPr lang="zh-CN" altLang="en-US" sz="1800" dirty="0">
                <a:solidFill>
                  <a:srgbClr val="000000"/>
                </a:solidFill>
                <a:latin typeface="FandolSong-Regular-Identity-H"/>
              </a:rPr>
              <a:t>传输数据，先向</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控制器发送请求</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②</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通道</a:t>
            </a:r>
            <a:endParaRPr lang="en-US" altLang="zh-CN" sz="1800" dirty="0">
              <a:solidFill>
                <a:srgbClr val="FF0000"/>
              </a:solidFill>
              <a:latin typeface="FandolSong-Regular-Identity-H"/>
            </a:endParaRPr>
          </a:p>
          <a:p>
            <a:pPr marL="0" indent="0">
              <a:buNone/>
            </a:pPr>
            <a:r>
              <a:rPr lang="zh-CN" altLang="en-US" sz="1800" dirty="0">
                <a:solidFill>
                  <a:srgbClr val="000000"/>
                </a:solidFill>
                <a:latin typeface="FandolSong-Regular-Identity-H"/>
              </a:rPr>
              <a:t>不同外设向</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的不同通道发送请求</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③</a:t>
            </a:r>
            <a:r>
              <a:rPr lang="en-US" altLang="zh-CN" sz="1800" dirty="0">
                <a:solidFill>
                  <a:srgbClr val="FF0000"/>
                </a:solidFill>
                <a:latin typeface="FandolSong-Regular-Identity-H"/>
              </a:rPr>
              <a:t>DMA</a:t>
            </a:r>
            <a:r>
              <a:rPr lang="zh-CN" altLang="en-US" sz="1800" dirty="0">
                <a:solidFill>
                  <a:srgbClr val="FF0000"/>
                </a:solidFill>
                <a:latin typeface="FandolSong-Regular-Identity-H"/>
              </a:rPr>
              <a:t>优先级</a:t>
            </a:r>
            <a:endParaRPr lang="en-US" altLang="zh-CN" sz="1800" dirty="0">
              <a:solidFill>
                <a:srgbClr val="FF0000"/>
              </a:solidFill>
              <a:latin typeface="FandolSong-Regular-Identity-H"/>
            </a:endParaRPr>
          </a:p>
          <a:p>
            <a:pPr marL="0" indent="0">
              <a:buNone/>
            </a:pPr>
            <a:r>
              <a:rPr lang="zh-CN" altLang="en-US" sz="1800" dirty="0">
                <a:solidFill>
                  <a:srgbClr val="000000"/>
                </a:solidFill>
                <a:latin typeface="FandolSong-Regular-Identity-H"/>
              </a:rPr>
              <a:t>多个</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通道同时发来请求时，就有先后响</a:t>
            </a: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应处理的顺序问题，这个由仲裁器管理。</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结构</a:t>
            </a:r>
            <a:br>
              <a:rPr lang="en-US" altLang="zh-CN" dirty="0"/>
            </a:br>
            <a:endParaRPr lang="zh-CN" altLang="en-US" dirty="0"/>
          </a:p>
        </p:txBody>
      </p:sp>
      <p:pic>
        <p:nvPicPr>
          <p:cNvPr id="2" name="图片 1"/>
          <p:cNvPicPr>
            <a:picLocks noChangeAspect="1"/>
          </p:cNvPicPr>
          <p:nvPr/>
        </p:nvPicPr>
        <p:blipFill>
          <a:blip r:embed="rId1"/>
          <a:stretch>
            <a:fillRect/>
          </a:stretch>
        </p:blipFill>
        <p:spPr>
          <a:xfrm>
            <a:off x="5063655" y="681037"/>
            <a:ext cx="6199710" cy="5481376"/>
          </a:xfrm>
          <a:prstGeom prst="rect">
            <a:avLst/>
          </a:prstGeom>
        </p:spPr>
      </p:pic>
      <p:sp>
        <p:nvSpPr>
          <p:cNvPr id="5" name="矩形 4"/>
          <p:cNvSpPr/>
          <p:nvPr/>
        </p:nvSpPr>
        <p:spPr>
          <a:xfrm>
            <a:off x="7475974" y="3059723"/>
            <a:ext cx="3597310" cy="1492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2711" y="4177523"/>
            <a:ext cx="415498" cy="369332"/>
          </a:xfrm>
          <a:prstGeom prst="rect">
            <a:avLst/>
          </a:prstGeom>
          <a:noFill/>
        </p:spPr>
        <p:txBody>
          <a:bodyPr wrap="none" rtlCol="0">
            <a:spAutoFit/>
          </a:bodyPr>
          <a:lstStyle/>
          <a:p>
            <a:r>
              <a:rPr lang="zh-CN" altLang="en-US" b="1" dirty="0">
                <a:solidFill>
                  <a:srgbClr val="FF0000"/>
                </a:solidFill>
              </a:rPr>
              <a:t>①</a:t>
            </a:r>
            <a:endParaRPr lang="zh-CN" altLang="en-US" b="1" dirty="0">
              <a:solidFill>
                <a:srgbClr val="FF0000"/>
              </a:solidFill>
            </a:endParaRPr>
          </a:p>
        </p:txBody>
      </p:sp>
      <p:sp>
        <p:nvSpPr>
          <p:cNvPr id="9" name="矩形 8"/>
          <p:cNvSpPr/>
          <p:nvPr/>
        </p:nvSpPr>
        <p:spPr>
          <a:xfrm>
            <a:off x="5628417" y="1984452"/>
            <a:ext cx="1018568" cy="814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81380" y="3666425"/>
            <a:ext cx="1018568" cy="814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22203" y="2345397"/>
            <a:ext cx="415498" cy="369332"/>
          </a:xfrm>
          <a:prstGeom prst="rect">
            <a:avLst/>
          </a:prstGeom>
          <a:noFill/>
        </p:spPr>
        <p:txBody>
          <a:bodyPr wrap="none" rtlCol="0">
            <a:spAutoFit/>
          </a:bodyPr>
          <a:lstStyle/>
          <a:p>
            <a:r>
              <a:rPr lang="zh-CN" altLang="en-US" b="1" dirty="0">
                <a:solidFill>
                  <a:srgbClr val="FF0000"/>
                </a:solidFill>
              </a:rPr>
              <a:t>②</a:t>
            </a:r>
            <a:endParaRPr lang="zh-CN" altLang="en-US" b="1" dirty="0">
              <a:solidFill>
                <a:srgbClr val="FF0000"/>
              </a:solidFill>
            </a:endParaRPr>
          </a:p>
        </p:txBody>
      </p:sp>
      <p:sp>
        <p:nvSpPr>
          <p:cNvPr id="12" name="文本框 11"/>
          <p:cNvSpPr txBox="1"/>
          <p:nvPr/>
        </p:nvSpPr>
        <p:spPr>
          <a:xfrm>
            <a:off x="5722203" y="3992857"/>
            <a:ext cx="415498" cy="369332"/>
          </a:xfrm>
          <a:prstGeom prst="rect">
            <a:avLst/>
          </a:prstGeom>
          <a:noFill/>
        </p:spPr>
        <p:txBody>
          <a:bodyPr wrap="none" rtlCol="0">
            <a:spAutoFit/>
          </a:bodyPr>
          <a:lstStyle/>
          <a:p>
            <a:r>
              <a:rPr lang="zh-CN" altLang="en-US" b="1" dirty="0">
                <a:solidFill>
                  <a:srgbClr val="FF0000"/>
                </a:solidFill>
              </a:rPr>
              <a:t>②</a:t>
            </a:r>
            <a:endParaRPr lang="zh-CN" altLang="en-US" b="1" dirty="0">
              <a:solidFill>
                <a:srgbClr val="FF0000"/>
              </a:solidFill>
            </a:endParaRPr>
          </a:p>
        </p:txBody>
      </p:sp>
      <p:sp>
        <p:nvSpPr>
          <p:cNvPr id="13" name="灯片编号占位符 12"/>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en-US" altLang="zh-CN" sz="1800" dirty="0" err="1">
                <a:solidFill>
                  <a:srgbClr val="000000"/>
                </a:solidFill>
                <a:latin typeface="FandolSong-Regular-Identity-H"/>
              </a:rPr>
              <a:t>DMA_Mode_Normal</a:t>
            </a:r>
            <a:endParaRPr lang="en-US" altLang="zh-CN" sz="1800" dirty="0">
              <a:solidFill>
                <a:srgbClr val="000000"/>
              </a:solidFill>
              <a:latin typeface="FandolSong-Regular-Identity-H"/>
            </a:endParaRPr>
          </a:p>
          <a:p>
            <a:pPr marL="0" indent="0">
              <a:buNone/>
            </a:pPr>
            <a:r>
              <a:rPr lang="en-US" altLang="zh-CN" sz="1800" dirty="0">
                <a:solidFill>
                  <a:srgbClr val="000000"/>
                </a:solidFill>
                <a:latin typeface="FandolSong-Regular-Identity-H"/>
              </a:rPr>
              <a:t>     </a:t>
            </a:r>
            <a:r>
              <a:rPr lang="zh-CN" altLang="en-US" sz="1800" dirty="0">
                <a:solidFill>
                  <a:srgbClr val="000000"/>
                </a:solidFill>
                <a:latin typeface="FandolSong-Regular-Identity-H"/>
              </a:rPr>
              <a:t>普通模式</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DMA_Mode_Circuler</a:t>
            </a:r>
            <a:r>
              <a:rPr lang="en-US" altLang="zh-CN" sz="1800" dirty="0">
                <a:solidFill>
                  <a:srgbClr val="000000"/>
                </a:solidFill>
                <a:latin typeface="FandolSong-Regular-Identity-H"/>
              </a:rPr>
              <a:t>     </a:t>
            </a:r>
            <a:r>
              <a:rPr lang="en-US" altLang="zh-CN" sz="1800" dirty="0">
                <a:solidFill>
                  <a:srgbClr val="FF0000"/>
                </a:solidFill>
                <a:latin typeface="FandolSong-Regular-Identity-H"/>
              </a:rPr>
              <a:t>-&gt;    ADC</a:t>
            </a:r>
            <a:endParaRPr lang="en-US" altLang="zh-CN" sz="1800" dirty="0">
              <a:solidFill>
                <a:srgbClr val="FF0000"/>
              </a:solidFill>
              <a:latin typeface="FandolSong-Regular-Identity-H"/>
            </a:endParaRPr>
          </a:p>
          <a:p>
            <a:pPr marL="0" indent="0">
              <a:buNone/>
            </a:pPr>
            <a:r>
              <a:rPr lang="en-US" altLang="zh-CN" sz="1800" dirty="0">
                <a:solidFill>
                  <a:srgbClr val="000000"/>
                </a:solidFill>
                <a:latin typeface="FandolSong-Regular-Identity-H"/>
              </a:rPr>
              <a:t>  </a:t>
            </a:r>
            <a:r>
              <a:rPr lang="zh-CN" altLang="en-US" sz="1800" dirty="0">
                <a:solidFill>
                  <a:srgbClr val="000000"/>
                </a:solidFill>
                <a:latin typeface="FandolSong-Regular-Identity-H"/>
              </a:rPr>
              <a:t>循环传输模式：到达传输终点时会重新启动</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传输</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DMA</a:t>
            </a:r>
            <a:r>
              <a:rPr lang="zh-CN" altLang="en-US" sz="2700" b="1" dirty="0"/>
              <a:t>传输方式</a:t>
            </a:r>
            <a:br>
              <a:rPr lang="en-US" altLang="zh-CN" dirty="0"/>
            </a:br>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函数</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FF0000"/>
                </a:solidFill>
                <a:latin typeface="FandolSong-Regular-Identity-H"/>
              </a:rPr>
              <a:t>HAL_UART_Transmit_DMA</a:t>
            </a:r>
            <a:r>
              <a:rPr lang="en-US" altLang="zh-CN" sz="1800" dirty="0">
                <a:solidFill>
                  <a:srgbClr val="FF0000"/>
                </a:solidFill>
                <a:latin typeface="FandolSong-Regular-Identity-H"/>
              </a:rPr>
              <a:t>();    </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方式串口发送函数           </a:t>
            </a:r>
            <a:r>
              <a:rPr lang="zh-CN" altLang="en-US" sz="1800" dirty="0">
                <a:solidFill>
                  <a:srgbClr val="FF0000"/>
                </a:solidFill>
                <a:latin typeface="FandolSong-Regular-Identity-H"/>
              </a:rPr>
              <a:t>存储器</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外设</a:t>
            </a:r>
            <a:endParaRPr lang="en-US" altLang="zh-CN" sz="1800" dirty="0">
              <a:solidFill>
                <a:srgbClr val="FF0000"/>
              </a:solidFill>
              <a:latin typeface="FandolSong-Regular-Identity-H"/>
              <a:sym typeface="Wingdings" panose="05000000000000000000" pitchFamily="2" charset="2"/>
            </a:endParaRPr>
          </a:p>
          <a:p>
            <a:pPr marL="0" indent="0">
              <a:buNone/>
            </a:pPr>
            <a:endParaRPr lang="en-US" altLang="zh-CN" sz="1800" dirty="0">
              <a:solidFill>
                <a:srgbClr val="000000"/>
              </a:solidFill>
              <a:latin typeface="FandolSong-Regular-Identity-H"/>
              <a:sym typeface="Wingdings" panose="05000000000000000000" pitchFamily="2" charset="2"/>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FF0000"/>
                </a:solidFill>
                <a:latin typeface="FandolSong-Regular-Identity-H"/>
              </a:rPr>
              <a:t>HAL_UART_Receive_DMA</a:t>
            </a:r>
            <a:r>
              <a:rPr lang="en-US" altLang="zh-CN" sz="1800" dirty="0">
                <a:solidFill>
                  <a:srgbClr val="FF0000"/>
                </a:solidFill>
                <a:latin typeface="FandolSong-Regular-Identity-H"/>
              </a:rPr>
              <a:t>();     </a:t>
            </a:r>
            <a:r>
              <a:rPr lang="en-US" altLang="zh-CN" sz="1800" dirty="0">
                <a:solidFill>
                  <a:srgbClr val="000000"/>
                </a:solidFill>
                <a:latin typeface="FandolSong-Regular-Identity-H"/>
              </a:rPr>
              <a:t>//DMA</a:t>
            </a:r>
            <a:r>
              <a:rPr lang="zh-CN" altLang="en-US" sz="1800" dirty="0">
                <a:solidFill>
                  <a:srgbClr val="000000"/>
                </a:solidFill>
                <a:latin typeface="FandolSong-Regular-Identity-H"/>
              </a:rPr>
              <a:t>方式串口接收函数             </a:t>
            </a:r>
            <a:r>
              <a:rPr lang="zh-CN" altLang="en-US" sz="1800" dirty="0">
                <a:solidFill>
                  <a:srgbClr val="FF0000"/>
                </a:solidFill>
                <a:latin typeface="FandolSong-Regular-Identity-H"/>
              </a:rPr>
              <a:t>外设</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存储器</a:t>
            </a:r>
            <a:endParaRPr lang="en-US" altLang="zh-CN" sz="1800" dirty="0">
              <a:solidFill>
                <a:srgbClr val="FF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以</a:t>
            </a:r>
            <a:r>
              <a:rPr lang="en-US" altLang="zh-CN" sz="2700" b="1" dirty="0"/>
              <a:t>DMA</a:t>
            </a:r>
            <a:r>
              <a:rPr lang="zh-CN" altLang="en-US" sz="2700" b="1" dirty="0"/>
              <a:t>方式传输串口数据</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函数</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HAL_DMA_Start</a:t>
            </a:r>
            <a:r>
              <a:rPr lang="en-US" altLang="zh-CN" sz="1800" dirty="0">
                <a:solidFill>
                  <a:srgbClr val="000000"/>
                </a:solidFill>
                <a:latin typeface="FandolSong-Regular-Identity-H"/>
              </a:rPr>
              <a:t>();    //     </a:t>
            </a:r>
            <a:r>
              <a:rPr lang="zh-CN" altLang="en-US" sz="1800" dirty="0">
                <a:solidFill>
                  <a:srgbClr val="FF0000"/>
                </a:solidFill>
                <a:latin typeface="FandolSong-Regular-Identity-H"/>
              </a:rPr>
              <a:t>内存  </a:t>
            </a:r>
            <a:r>
              <a:rPr lang="en-US" altLang="zh-CN" sz="1800" dirty="0">
                <a:solidFill>
                  <a:srgbClr val="FF0000"/>
                </a:solidFill>
                <a:latin typeface="FandolSong-Regular-Identity-H"/>
              </a:rPr>
              <a:t>-</a:t>
            </a:r>
            <a:r>
              <a:rPr lang="en-US" altLang="zh-CN" sz="1800" dirty="0">
                <a:solidFill>
                  <a:srgbClr val="FF0000"/>
                </a:solidFill>
                <a:latin typeface="FandolSong-Regular-Identity-H"/>
                <a:sym typeface="Wingdings" panose="05000000000000000000" pitchFamily="2" charset="2"/>
              </a:rPr>
              <a:t></a:t>
            </a:r>
            <a:r>
              <a:rPr lang="zh-CN" altLang="en-US" sz="1800" dirty="0">
                <a:solidFill>
                  <a:srgbClr val="FF0000"/>
                </a:solidFill>
                <a:latin typeface="FandolSong-Regular-Identity-H"/>
                <a:sym typeface="Wingdings" panose="05000000000000000000" pitchFamily="2" charset="2"/>
              </a:rPr>
              <a:t>内存</a:t>
            </a:r>
            <a:endParaRPr lang="en-US" altLang="zh-CN" sz="1800" dirty="0">
              <a:solidFill>
                <a:srgbClr val="FF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SrcAddress</a:t>
            </a:r>
            <a:r>
              <a:rPr lang="zh-CN" altLang="en-US" sz="1800" dirty="0">
                <a:solidFill>
                  <a:srgbClr val="000000"/>
                </a:solidFill>
                <a:latin typeface="FandolSong-Regular-Identity-H"/>
              </a:rPr>
              <a:t>：源内存缓冲区地址</a:t>
            </a: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DstAddress</a:t>
            </a:r>
            <a:r>
              <a:rPr lang="zh-CN" altLang="en-US" sz="1800" dirty="0">
                <a:solidFill>
                  <a:srgbClr val="000000"/>
                </a:solidFill>
                <a:latin typeface="FandolSong-Regular-Identity-H"/>
              </a:rPr>
              <a:t>：目标内存缓冲区地址</a:t>
            </a:r>
            <a:endParaRPr lang="en-US" altLang="zh-CN" sz="1800" dirty="0">
              <a:solidFill>
                <a:srgbClr val="000000"/>
              </a:solidFill>
              <a:latin typeface="FandolSong-Regular-Identity-H"/>
            </a:endParaRPr>
          </a:p>
          <a:p>
            <a:pPr marL="0" indent="0">
              <a:buNone/>
            </a:pPr>
            <a:r>
              <a:rPr lang="en-US" altLang="zh-CN" sz="1800" dirty="0" err="1">
                <a:solidFill>
                  <a:srgbClr val="000000"/>
                </a:solidFill>
                <a:latin typeface="FandolSong-Regular-Identity-H"/>
              </a:rPr>
              <a:t>DataLength</a:t>
            </a:r>
            <a:r>
              <a:rPr lang="zh-CN" altLang="en-US" sz="1800" dirty="0">
                <a:solidFill>
                  <a:srgbClr val="000000"/>
                </a:solidFill>
                <a:latin typeface="FandolSong-Regular-Identity-H"/>
              </a:rPr>
              <a:t>：要从源传输到目标的数据长度（最多</a:t>
            </a:r>
            <a:r>
              <a:rPr lang="en-US" altLang="zh-CN" sz="1800" dirty="0">
                <a:solidFill>
                  <a:srgbClr val="000000"/>
                </a:solidFill>
                <a:latin typeface="FandolSong-Regular-Identity-H"/>
              </a:rPr>
              <a:t>256kb -1</a:t>
            </a:r>
            <a:r>
              <a:rPr lang="zh-CN" altLang="en-US" sz="1800" dirty="0">
                <a:solidFill>
                  <a:srgbClr val="000000"/>
                </a:solidFill>
                <a:latin typeface="FandolSong-Regular-Identity-H"/>
              </a:rPr>
              <a:t>）</a:t>
            </a: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使用</a:t>
            </a:r>
            <a:r>
              <a:rPr lang="en-US" altLang="zh-CN" sz="2700" b="1" dirty="0"/>
              <a:t>DMA</a:t>
            </a:r>
            <a:r>
              <a:rPr lang="zh-CN" altLang="en-US" sz="2700" b="1" dirty="0"/>
              <a:t>搬运数据</a:t>
            </a:r>
            <a:br>
              <a:rPr lang="en-US" altLang="zh-CN" dirty="0"/>
            </a:br>
            <a:endParaRPr lang="zh-CN" altLang="en-US" dirty="0"/>
          </a:p>
        </p:txBody>
      </p:sp>
      <p:sp>
        <p:nvSpPr>
          <p:cNvPr id="2" name="文本框 1"/>
          <p:cNvSpPr txBox="1"/>
          <p:nvPr/>
        </p:nvSpPr>
        <p:spPr>
          <a:xfrm>
            <a:off x="462516" y="2253567"/>
            <a:ext cx="10276952" cy="923330"/>
          </a:xfrm>
          <a:prstGeom prst="rect">
            <a:avLst/>
          </a:prstGeom>
          <a:solidFill>
            <a:schemeClr val="accent6">
              <a:lumMod val="40000"/>
              <a:lumOff val="60000"/>
            </a:schemeClr>
          </a:solidFill>
          <a:ln w="19050">
            <a:solidFill>
              <a:schemeClr val="accent1">
                <a:lumMod val="60000"/>
                <a:lumOff val="40000"/>
              </a:schemeClr>
            </a:solidFill>
          </a:ln>
        </p:spPr>
        <p:txBody>
          <a:bodyPr wrap="square" rtlCol="0">
            <a:spAutoFit/>
          </a:bodyPr>
          <a:lstStyle/>
          <a:p>
            <a:r>
              <a:rPr lang="en-US" altLang="zh-CN" sz="1800" dirty="0" err="1">
                <a:solidFill>
                  <a:srgbClr val="000000"/>
                </a:solidFill>
                <a:latin typeface="FandolSong-Regular-Identity-H"/>
              </a:rPr>
              <a:t>HAL_StatusTypeDef</a:t>
            </a:r>
            <a:r>
              <a:rPr lang="en-US" altLang="zh-CN" sz="1800" dirty="0">
                <a:solidFill>
                  <a:srgbClr val="000000"/>
                </a:solidFill>
                <a:latin typeface="FandolSong-Regular-Identity-H"/>
              </a:rPr>
              <a:t>  </a:t>
            </a:r>
            <a:r>
              <a:rPr lang="en-US" altLang="zh-CN" sz="1800" dirty="0" err="1">
                <a:solidFill>
                  <a:srgbClr val="000000"/>
                </a:solidFill>
                <a:latin typeface="FandolSong-Regular-Identity-H"/>
              </a:rPr>
              <a:t>HAL_DMA_Start</a:t>
            </a:r>
            <a:r>
              <a:rPr lang="en-US" altLang="zh-CN" sz="1800" dirty="0">
                <a:solidFill>
                  <a:srgbClr val="000000"/>
                </a:solidFill>
                <a:latin typeface="FandolSong-Regular-Identity-H"/>
              </a:rPr>
              <a:t>(</a:t>
            </a:r>
            <a:r>
              <a:rPr lang="en-US" altLang="zh-CN" sz="1800" dirty="0" err="1">
                <a:solidFill>
                  <a:srgbClr val="000000"/>
                </a:solidFill>
                <a:latin typeface="FandolSong-Regular-Identity-H"/>
              </a:rPr>
              <a:t>DMA_HandleTypeDef</a:t>
            </a:r>
            <a:r>
              <a:rPr lang="en-US" altLang="zh-CN" sz="1800" dirty="0">
                <a:solidFill>
                  <a:srgbClr val="000000"/>
                </a:solidFill>
                <a:latin typeface="FandolSong-Regular-Identity-H"/>
              </a:rPr>
              <a:t>  *</a:t>
            </a:r>
            <a:r>
              <a:rPr lang="en-US" altLang="zh-CN" sz="1800" dirty="0" err="1">
                <a:solidFill>
                  <a:srgbClr val="000000"/>
                </a:solidFill>
                <a:latin typeface="FandolSong-Regular-Identity-H"/>
              </a:rPr>
              <a:t>hdma</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SrcAddress</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DstAddress</a:t>
            </a:r>
            <a:r>
              <a:rPr lang="en-US" altLang="zh-CN" sz="1800" dirty="0">
                <a:solidFill>
                  <a:srgbClr val="000000"/>
                </a:solidFill>
                <a:latin typeface="FandolSong-Regular-Identity-H"/>
              </a:rPr>
              <a:t>, uint32_t  </a:t>
            </a:r>
            <a:r>
              <a:rPr lang="en-US" altLang="zh-CN" sz="1800" dirty="0" err="1">
                <a:solidFill>
                  <a:srgbClr val="000000"/>
                </a:solidFill>
                <a:latin typeface="FandolSong-Regular-Identity-H"/>
              </a:rPr>
              <a:t>DataLength</a:t>
            </a:r>
            <a:r>
              <a:rPr lang="en-US" altLang="zh-CN" sz="1800" dirty="0">
                <a:solidFill>
                  <a:srgbClr val="000000"/>
                </a:solidFill>
                <a:latin typeface="FandolSong-Regular-Identity-H"/>
              </a:rPr>
              <a:t>)</a:t>
            </a:r>
            <a:endParaRPr lang="en-US" altLang="zh-CN" sz="1800" dirty="0">
              <a:solidFill>
                <a:srgbClr val="000000"/>
              </a:solidFill>
              <a:latin typeface="FandolSong-Regular-Identity-H"/>
            </a:endParaRPr>
          </a:p>
          <a:p>
            <a:endParaRPr lang="zh-CN" altLang="en-US"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560439"/>
            <a:ext cx="10515600" cy="5616524"/>
          </a:xfrm>
        </p:spPr>
        <p:txBody>
          <a:bodyPr>
            <a:normAutofit/>
          </a:bodyPr>
          <a:lstStyle/>
          <a:p>
            <a:pPr marL="0" indent="0">
              <a:buNone/>
            </a:pPr>
            <a:endParaRPr lang="en-US" altLang="zh-CN" sz="2000" dirty="0"/>
          </a:p>
          <a:p>
            <a:pPr marL="0" indent="0">
              <a:buNone/>
            </a:pPr>
            <a:r>
              <a:rPr lang="zh-CN" altLang="en-US" sz="2000" dirty="0"/>
              <a:t>全双工、半双工、单工：</a:t>
            </a:r>
            <a:endParaRPr lang="en-US" altLang="zh-CN" sz="2000" dirty="0"/>
          </a:p>
          <a:p>
            <a:pPr marL="0" indent="0">
              <a:buNone/>
            </a:pPr>
            <a:r>
              <a:rPr lang="zh-CN" altLang="en-US" sz="2000" dirty="0">
                <a:solidFill>
                  <a:srgbClr val="FF0000"/>
                </a:solidFill>
              </a:rPr>
              <a:t>全双工</a:t>
            </a:r>
            <a:r>
              <a:rPr lang="zh-CN" altLang="en-US" sz="2000" dirty="0"/>
              <a:t>：同一时刻、两个设备之间可同时收发数据，不需要进行传输方向的切换，且需要两根数据线。</a:t>
            </a:r>
            <a:r>
              <a:rPr lang="en-US" altLang="zh-CN" sz="2000" dirty="0"/>
              <a:t>UART</a:t>
            </a:r>
            <a:endParaRPr lang="en-US" altLang="zh-CN" sz="2000" dirty="0"/>
          </a:p>
          <a:p>
            <a:pPr marL="0" indent="0">
              <a:buNone/>
            </a:pPr>
            <a:r>
              <a:rPr lang="zh-CN" altLang="en-US" sz="2000" dirty="0"/>
              <a:t>半双工：可实现双向通信，但不能同时进行，两个方向轮流交替进行，只需一根数据线。</a:t>
            </a:r>
            <a:r>
              <a:rPr lang="en-US" altLang="zh-CN" sz="2000" dirty="0"/>
              <a:t>I2C</a:t>
            </a:r>
            <a:endParaRPr lang="en-US" altLang="zh-CN" sz="2000" dirty="0"/>
          </a:p>
          <a:p>
            <a:pPr marL="0" indent="0">
              <a:buNone/>
            </a:pPr>
            <a:r>
              <a:rPr lang="zh-CN" altLang="en-US" sz="2000" dirty="0"/>
              <a:t>单工：只能单方向传输，一根数据线。</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全双工、半双工、单工</a:t>
            </a:r>
            <a:br>
              <a:rPr lang="en-US" altLang="zh-CN" dirty="0"/>
            </a:br>
            <a:endParaRPr lang="zh-CN" altLang="en-US" dirty="0"/>
          </a:p>
        </p:txBody>
      </p:sp>
      <p:pic>
        <p:nvPicPr>
          <p:cNvPr id="5" name="图片 4"/>
          <p:cNvPicPr>
            <a:picLocks noChangeAspect="1"/>
          </p:cNvPicPr>
          <p:nvPr/>
        </p:nvPicPr>
        <p:blipFill>
          <a:blip r:embed="rId1"/>
          <a:stretch>
            <a:fillRect/>
          </a:stretch>
        </p:blipFill>
        <p:spPr>
          <a:xfrm>
            <a:off x="3342753" y="2980574"/>
            <a:ext cx="4133221" cy="3417781"/>
          </a:xfrm>
          <a:prstGeom prst="rect">
            <a:avLst/>
          </a:prstGeom>
        </p:spPr>
      </p:pic>
      <p:sp>
        <p:nvSpPr>
          <p:cNvPr id="2" name="文本框 1"/>
          <p:cNvSpPr txBox="1"/>
          <p:nvPr/>
        </p:nvSpPr>
        <p:spPr>
          <a:xfrm>
            <a:off x="8206991" y="3298371"/>
            <a:ext cx="914400" cy="369332"/>
          </a:xfrm>
          <a:prstGeom prst="rect">
            <a:avLst/>
          </a:prstGeom>
          <a:noFill/>
        </p:spPr>
        <p:txBody>
          <a:bodyPr wrap="square" rtlCol="0">
            <a:spAutoFit/>
          </a:bodyPr>
          <a:lstStyle/>
          <a:p>
            <a:r>
              <a:rPr lang="zh-CN" altLang="en-US" dirty="0">
                <a:solidFill>
                  <a:srgbClr val="FF0000"/>
                </a:solidFill>
              </a:rPr>
              <a:t>打电话</a:t>
            </a:r>
            <a:endParaRPr lang="zh-CN" altLang="en-US" dirty="0">
              <a:solidFill>
                <a:srgbClr val="FF0000"/>
              </a:solidFill>
            </a:endParaRPr>
          </a:p>
        </p:txBody>
      </p:sp>
      <p:sp>
        <p:nvSpPr>
          <p:cNvPr id="6" name="文本框 5"/>
          <p:cNvSpPr txBox="1"/>
          <p:nvPr/>
        </p:nvSpPr>
        <p:spPr>
          <a:xfrm>
            <a:off x="8199455" y="4440534"/>
            <a:ext cx="914400" cy="369332"/>
          </a:xfrm>
          <a:prstGeom prst="rect">
            <a:avLst/>
          </a:prstGeom>
          <a:noFill/>
        </p:spPr>
        <p:txBody>
          <a:bodyPr wrap="square" rtlCol="0">
            <a:spAutoFit/>
          </a:bodyPr>
          <a:lstStyle/>
          <a:p>
            <a:r>
              <a:rPr lang="zh-CN" altLang="en-US" dirty="0">
                <a:solidFill>
                  <a:srgbClr val="FF0000"/>
                </a:solidFill>
              </a:rPr>
              <a:t>对讲机</a:t>
            </a:r>
            <a:endParaRPr lang="zh-CN" altLang="en-US" dirty="0">
              <a:solidFill>
                <a:srgbClr val="FF0000"/>
              </a:solidFill>
            </a:endParaRPr>
          </a:p>
        </p:txBody>
      </p:sp>
      <p:sp>
        <p:nvSpPr>
          <p:cNvPr id="7" name="文本框 6"/>
          <p:cNvSpPr txBox="1"/>
          <p:nvPr/>
        </p:nvSpPr>
        <p:spPr>
          <a:xfrm>
            <a:off x="8281719" y="5475514"/>
            <a:ext cx="914400" cy="369332"/>
          </a:xfrm>
          <a:prstGeom prst="rect">
            <a:avLst/>
          </a:prstGeom>
          <a:noFill/>
        </p:spPr>
        <p:txBody>
          <a:bodyPr wrap="square" rtlCol="0">
            <a:spAutoFit/>
          </a:bodyPr>
          <a:lstStyle/>
          <a:p>
            <a:r>
              <a:rPr lang="zh-CN" altLang="en-US" dirty="0">
                <a:solidFill>
                  <a:srgbClr val="FF0000"/>
                </a:solidFill>
              </a:rPr>
              <a:t>广播</a:t>
            </a:r>
            <a:endParaRPr lang="zh-CN" altLang="en-US" dirty="0">
              <a:solidFill>
                <a:srgbClr val="FF0000"/>
              </a:solidFill>
            </a:endParaRPr>
          </a:p>
        </p:txBody>
      </p:sp>
      <p:sp>
        <p:nvSpPr>
          <p:cNvPr id="8" name="灯片编号占位符 7"/>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2516" y="778674"/>
            <a:ext cx="10891284" cy="5398289"/>
          </a:xfrm>
          <a:ln>
            <a:noFill/>
          </a:ln>
        </p:spPr>
        <p:txBody>
          <a:bodyPr>
            <a:normAutofit/>
          </a:bodyPr>
          <a:lstStyle/>
          <a:p>
            <a:pPr marL="0" indent="0">
              <a:buNone/>
            </a:pPr>
            <a:r>
              <a:rPr lang="zh-CN" altLang="en-US" sz="1800" dirty="0">
                <a:solidFill>
                  <a:srgbClr val="000000"/>
                </a:solidFill>
                <a:latin typeface="FandolSong-Regular-Identity-H"/>
              </a:rPr>
              <a:t>串口</a:t>
            </a:r>
            <a:endParaRPr lang="en-US" altLang="zh-CN" sz="1800" dirty="0">
              <a:solidFill>
                <a:srgbClr val="000000"/>
              </a:solidFill>
              <a:latin typeface="FandolSong-Regular-Identity-H"/>
            </a:endParaRPr>
          </a:p>
          <a:p>
            <a:pPr marL="0" indent="0">
              <a:buNone/>
            </a:pPr>
            <a:r>
              <a:rPr lang="zh-CN" altLang="en-US" sz="1800" dirty="0">
                <a:latin typeface="FandolSong-Regular-Identity-H"/>
              </a:rPr>
              <a:t>掌握</a:t>
            </a:r>
            <a:r>
              <a:rPr lang="en-US" altLang="zh-CN" sz="1800" dirty="0" err="1">
                <a:latin typeface="FandolSong-Regular-Identity-H"/>
              </a:rPr>
              <a:t>CubeMX</a:t>
            </a:r>
            <a:r>
              <a:rPr lang="zh-CN" altLang="en-US" sz="1800" dirty="0">
                <a:latin typeface="FandolSong-Regular-Identity-H"/>
              </a:rPr>
              <a:t>配置并可编程实现：</a:t>
            </a:r>
            <a:endParaRPr lang="en-US" altLang="zh-CN" sz="1800" dirty="0">
              <a:latin typeface="FandolSong-Regular-Identity-H"/>
            </a:endParaRPr>
          </a:p>
          <a:p>
            <a:pPr marL="0" indent="0">
              <a:buNone/>
            </a:pPr>
            <a:r>
              <a:rPr lang="zh-CN" altLang="en-US" sz="1800" dirty="0">
                <a:latin typeface="FandolSong-Regular-Identity-H"/>
              </a:rPr>
              <a:t>接收数据</a:t>
            </a:r>
            <a:endParaRPr lang="en-US" altLang="zh-CN" sz="1800" dirty="0">
              <a:latin typeface="FandolSong-Regular-Identity-H"/>
            </a:endParaRPr>
          </a:p>
          <a:p>
            <a:pPr marL="0" indent="0">
              <a:buNone/>
            </a:pPr>
            <a:r>
              <a:rPr lang="zh-CN" altLang="en-US" sz="1800" dirty="0">
                <a:latin typeface="FandolSong-Regular-Identity-H"/>
              </a:rPr>
              <a:t>不定长接收</a:t>
            </a:r>
            <a:endParaRPr lang="en-US" altLang="zh-CN" sz="1800" dirty="0">
              <a:latin typeface="FandolSong-Regular-Identity-H"/>
            </a:endParaRPr>
          </a:p>
          <a:p>
            <a:pPr marL="0" indent="0">
              <a:buNone/>
            </a:pPr>
            <a:r>
              <a:rPr lang="zh-CN" altLang="en-US" sz="1800" dirty="0">
                <a:latin typeface="FandolSong-Regular-Identity-H"/>
              </a:rPr>
              <a:t>接收并处理数据，能够根据接收到的不同数据进行不同操作</a:t>
            </a:r>
            <a:endParaRPr lang="en-US" altLang="zh-CN" sz="1800" dirty="0">
              <a:latin typeface="FandolSong-Regular-Identity-H"/>
            </a:endParaRPr>
          </a:p>
          <a:p>
            <a:pPr marL="0" indent="0">
              <a:buNone/>
            </a:pPr>
            <a:r>
              <a:rPr lang="zh-CN" altLang="en-US" sz="1800" dirty="0">
                <a:latin typeface="FandolSong-Regular-Identity-H"/>
              </a:rPr>
              <a:t>发送数据</a:t>
            </a:r>
            <a:endParaRPr lang="en-US" altLang="zh-CN" sz="1800" dirty="0">
              <a:latin typeface="FandolSong-Regular-Identity-H"/>
            </a:endParaRPr>
          </a:p>
          <a:p>
            <a:pPr marL="0" indent="0">
              <a:buNone/>
            </a:pPr>
            <a:endParaRPr lang="en-US" altLang="zh-CN" sz="1800" dirty="0">
              <a:solidFill>
                <a:srgbClr val="000000"/>
              </a:solidFill>
              <a:latin typeface="FandolSong-Regular-Identity-H"/>
            </a:endParaRPr>
          </a:p>
          <a:p>
            <a:pPr marL="0" indent="0">
              <a:buNone/>
            </a:pPr>
            <a:r>
              <a:rPr lang="en-US" altLang="zh-CN" sz="1800" dirty="0">
                <a:solidFill>
                  <a:srgbClr val="000000"/>
                </a:solidFill>
                <a:latin typeface="FandolSong-Regular-Identity-H"/>
              </a:rPr>
              <a:t>DMA</a:t>
            </a:r>
            <a:endParaRPr lang="en-US" altLang="zh-CN" sz="1800" dirty="0">
              <a:solidFill>
                <a:srgbClr val="000000"/>
              </a:solidFill>
              <a:latin typeface="FandolSong-Regular-Identity-H"/>
            </a:endParaRPr>
          </a:p>
          <a:p>
            <a:pPr marL="0" indent="0">
              <a:buNone/>
            </a:pPr>
            <a:r>
              <a:rPr lang="zh-CN" altLang="en-US" sz="1800" dirty="0">
                <a:solidFill>
                  <a:srgbClr val="000000"/>
                </a:solidFill>
                <a:latin typeface="FandolSong-Regular-Identity-H"/>
              </a:rPr>
              <a:t>当作扩展部分</a:t>
            </a:r>
            <a:endParaRPr lang="en-US" altLang="zh-CN" sz="1800" dirty="0">
              <a:solidFill>
                <a:srgbClr val="000000"/>
              </a:solidFill>
              <a:latin typeface="FandolSong-Regular-Identity-H"/>
            </a:endParaRPr>
          </a:p>
          <a:p>
            <a:pPr marL="0" indent="0">
              <a:buNone/>
            </a:pPr>
            <a:endParaRPr lang="en-US" altLang="zh-CN" sz="1800" dirty="0">
              <a:solidFill>
                <a:srgbClr val="000000"/>
              </a:solidFill>
              <a:latin typeface="FandolSong-Regular-Identity-H"/>
            </a:endParaRPr>
          </a:p>
        </p:txBody>
      </p:sp>
      <p:sp>
        <p:nvSpPr>
          <p:cNvPr id="4" name="标题 1"/>
          <p:cNvSpPr>
            <a:spLocks noGrp="1"/>
          </p:cNvSpPr>
          <p:nvPr>
            <p:ph type="title"/>
          </p:nvPr>
        </p:nvSpPr>
        <p:spPr>
          <a:xfrm>
            <a:off x="307096" y="240891"/>
            <a:ext cx="3704302" cy="537783"/>
          </a:xfrm>
        </p:spPr>
        <p:txBody>
          <a:bodyPr>
            <a:normAutofit fontScale="90000"/>
          </a:bodyPr>
          <a:lstStyle/>
          <a:p>
            <a:br>
              <a:rPr lang="en-US" altLang="zh-CN" dirty="0"/>
            </a:br>
            <a:r>
              <a:rPr lang="zh-CN" altLang="en-US" sz="2700" b="1" dirty="0"/>
              <a:t>本次重点</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6076" y="607852"/>
            <a:ext cx="10515600" cy="5616524"/>
          </a:xfrm>
        </p:spPr>
        <p:txBody>
          <a:bodyPr>
            <a:normAutofit fontScale="92500" lnSpcReduction="10000"/>
          </a:bodyPr>
          <a:lstStyle/>
          <a:p>
            <a:pPr marL="0" indent="0">
              <a:buNone/>
            </a:pPr>
            <a:endParaRPr lang="en-US" altLang="zh-CN" sz="2000" dirty="0"/>
          </a:p>
          <a:p>
            <a:pPr marL="0" indent="0">
              <a:lnSpc>
                <a:spcPct val="150000"/>
              </a:lnSpc>
              <a:buNone/>
            </a:pPr>
            <a:r>
              <a:rPr lang="zh-CN" altLang="en-US" sz="2000" dirty="0"/>
              <a:t>同步通讯：收发设备双方会使用一根信号线表示时钟信号，在时钟信号的驱动下双方进行协调，同步数据，通讯中通常双方会统一规定在时钟信号的上升沿或下降沿对数据线进行采样，对应时钟极性与时钟相位。</a:t>
            </a:r>
            <a:endParaRPr lang="en-US" altLang="zh-CN" sz="2000" dirty="0"/>
          </a:p>
          <a:p>
            <a:pPr marL="0" indent="0">
              <a:lnSpc>
                <a:spcPct val="150000"/>
              </a:lnSpc>
              <a:buNone/>
            </a:pPr>
            <a:r>
              <a:rPr lang="zh-CN" altLang="en-US" sz="2000" dirty="0"/>
              <a:t>异步通讯：不需要时钟信号进行数据同步，它们直接在数据信号中穿插一些同步用的信号位，或者把主体数据进行打包，以数据帧（串口：起始位 数据 校验位</a:t>
            </a:r>
            <a:r>
              <a:rPr lang="en-US" altLang="zh-CN" sz="2000" dirty="0"/>
              <a:t>(</a:t>
            </a:r>
            <a:r>
              <a:rPr lang="zh-CN" altLang="en-US" sz="2000" dirty="0"/>
              <a:t>可以没有</a:t>
            </a:r>
            <a:r>
              <a:rPr lang="en-US" altLang="zh-CN" sz="2000" dirty="0"/>
              <a:t>) </a:t>
            </a:r>
            <a:r>
              <a:rPr lang="zh-CN" altLang="en-US" sz="2000" dirty="0"/>
              <a:t>停止位）的格式传输数据，某些通讯中还需要双方约定数据的传输速率（波特率），以便更好地同步。</a:t>
            </a:r>
            <a:endParaRPr lang="en-US" altLang="zh-CN" sz="2000" dirty="0"/>
          </a:p>
          <a:p>
            <a:pPr marL="0" indent="0">
              <a:lnSpc>
                <a:spcPct val="150000"/>
              </a:lnSpc>
              <a:buNone/>
            </a:pPr>
            <a:r>
              <a:rPr lang="zh-CN" altLang="en-US" sz="1600" dirty="0">
                <a:solidFill>
                  <a:srgbClr val="FF0000"/>
                </a:solidFill>
              </a:rPr>
              <a:t>简单区分同步和异步就是看通信时需不需要对外提供时钟输出</a:t>
            </a:r>
            <a:endParaRPr lang="en-US" altLang="zh-CN" sz="1600" dirty="0">
              <a:solidFill>
                <a:srgbClr val="FF0000"/>
              </a:solidFill>
            </a:endParaRPr>
          </a:p>
          <a:p>
            <a:pPr marL="0" indent="0">
              <a:lnSpc>
                <a:spcPct val="150000"/>
              </a:lnSpc>
              <a:buNone/>
            </a:pPr>
            <a:endParaRPr lang="en-US" altLang="zh-CN" sz="1600" dirty="0">
              <a:solidFill>
                <a:srgbClr val="FF0000"/>
              </a:solidFill>
            </a:endParaRPr>
          </a:p>
          <a:p>
            <a:pPr marL="0" indent="0">
              <a:lnSpc>
                <a:spcPct val="150000"/>
              </a:lnSpc>
              <a:buNone/>
            </a:pPr>
            <a:endParaRPr lang="en-US" altLang="zh-CN" sz="1600" dirty="0">
              <a:solidFill>
                <a:srgbClr val="FF0000"/>
              </a:solidFill>
            </a:endParaRPr>
          </a:p>
          <a:p>
            <a:pPr marL="0" indent="0">
              <a:buNone/>
            </a:pPr>
            <a:endParaRPr lang="en-US" altLang="zh-CN" sz="2000" dirty="0"/>
          </a:p>
          <a:p>
            <a:pPr marL="0" indent="0">
              <a:buNone/>
            </a:pPr>
            <a:r>
              <a:rPr lang="en-US" altLang="zh-CN" sz="2000" dirty="0"/>
              <a:t>					</a:t>
            </a:r>
            <a:endParaRPr lang="en-US" altLang="zh-CN" sz="2000" dirty="0"/>
          </a:p>
          <a:p>
            <a:pPr marL="0" indent="0">
              <a:buNone/>
            </a:pPr>
            <a:r>
              <a:rPr lang="en-US" altLang="zh-CN" sz="2000" dirty="0"/>
              <a:t>					</a:t>
            </a: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同步与异步</a:t>
            </a:r>
            <a:br>
              <a:rPr lang="en-US" altLang="zh-CN" dirty="0"/>
            </a:br>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6352" y="4770822"/>
            <a:ext cx="5859572" cy="8778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517464" y="5780606"/>
            <a:ext cx="1359039" cy="307777"/>
          </a:xfrm>
          <a:prstGeom prst="rect">
            <a:avLst/>
          </a:prstGeom>
          <a:noFill/>
        </p:spPr>
        <p:txBody>
          <a:bodyPr wrap="square" rtlCol="0">
            <a:spAutoFit/>
          </a:bodyPr>
          <a:lstStyle/>
          <a:p>
            <a:r>
              <a:rPr lang="zh-CN" altLang="en-US" sz="1400" b="1" dirty="0"/>
              <a:t>异步通讯</a:t>
            </a:r>
            <a:endParaRPr lang="zh-CN" altLang="en-US" sz="1400" b="1" dirty="0"/>
          </a:p>
        </p:txBody>
      </p:sp>
      <p:sp>
        <p:nvSpPr>
          <p:cNvPr id="6" name="灯片编号占位符 5"/>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639097" y="4040453"/>
            <a:ext cx="4557252" cy="1894041"/>
          </a:xfrm>
          <a:prstGeom prst="rect">
            <a:avLst/>
          </a:prstGeom>
        </p:spPr>
      </p:pic>
      <p:sp>
        <p:nvSpPr>
          <p:cNvPr id="9" name="文本框 8"/>
          <p:cNvSpPr txBox="1"/>
          <p:nvPr/>
        </p:nvSpPr>
        <p:spPr>
          <a:xfrm>
            <a:off x="2238203" y="5907652"/>
            <a:ext cx="1359039" cy="307777"/>
          </a:xfrm>
          <a:prstGeom prst="rect">
            <a:avLst/>
          </a:prstGeom>
          <a:noFill/>
        </p:spPr>
        <p:txBody>
          <a:bodyPr wrap="square" rtlCol="0">
            <a:spAutoFit/>
          </a:bodyPr>
          <a:lstStyle/>
          <a:p>
            <a:r>
              <a:rPr lang="en-US" altLang="zh-CN" sz="1400" b="1" dirty="0"/>
              <a:t>SPI</a:t>
            </a:r>
            <a:r>
              <a:rPr lang="zh-CN" altLang="en-US" sz="1400" b="1" dirty="0"/>
              <a:t>同步通讯</a:t>
            </a:r>
            <a:endParaRPr lang="zh-CN" altLang="en-US" sz="1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233" y="887818"/>
            <a:ext cx="10515600" cy="5283828"/>
          </a:xfrm>
        </p:spPr>
        <p:txBody>
          <a:bodyPr>
            <a:normAutofit/>
          </a:bodyPr>
          <a:lstStyle/>
          <a:p>
            <a:pPr marL="0" indent="0">
              <a:buNone/>
            </a:pPr>
            <a:r>
              <a:rPr lang="zh-CN" altLang="en-US" sz="2000" dirty="0"/>
              <a:t>常用电平标准：</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客观题可能涉及。</a:t>
            </a:r>
            <a:endParaRPr lang="zh-CN" altLang="en-US" sz="2000" dirty="0"/>
          </a:p>
        </p:txBody>
      </p:sp>
      <p:sp>
        <p:nvSpPr>
          <p:cNvPr id="6" name="标题 1"/>
          <p:cNvSpPr>
            <a:spLocks noGrp="1"/>
          </p:cNvSpPr>
          <p:nvPr>
            <p:ph type="title"/>
          </p:nvPr>
        </p:nvSpPr>
        <p:spPr>
          <a:xfrm>
            <a:off x="86033" y="240891"/>
            <a:ext cx="3704302" cy="537783"/>
          </a:xfrm>
        </p:spPr>
        <p:txBody>
          <a:bodyPr>
            <a:normAutofit fontScale="90000"/>
          </a:bodyPr>
          <a:lstStyle/>
          <a:p>
            <a:br>
              <a:rPr lang="en-US" altLang="zh-CN" dirty="0"/>
            </a:br>
            <a:r>
              <a:rPr lang="zh-CN" altLang="en-US" sz="2700" b="1" dirty="0"/>
              <a:t>串口简介</a:t>
            </a:r>
            <a:br>
              <a:rPr lang="en-US" altLang="zh-CN" dirty="0"/>
            </a:br>
            <a:endParaRPr lang="zh-CN" altLang="en-US" dirty="0"/>
          </a:p>
        </p:txBody>
      </p:sp>
      <p:sp>
        <p:nvSpPr>
          <p:cNvPr id="2" name="文本框 1"/>
          <p:cNvSpPr txBox="1"/>
          <p:nvPr/>
        </p:nvSpPr>
        <p:spPr>
          <a:xfrm>
            <a:off x="10178298" y="4594322"/>
            <a:ext cx="1175502" cy="369332"/>
          </a:xfrm>
          <a:prstGeom prst="rect">
            <a:avLst/>
          </a:prstGeom>
          <a:noFill/>
        </p:spPr>
        <p:txBody>
          <a:bodyPr wrap="square" rtlCol="0">
            <a:spAutoFit/>
          </a:bodyPr>
          <a:lstStyle/>
          <a:p>
            <a:r>
              <a:rPr lang="zh-CN" altLang="en-US" dirty="0">
                <a:solidFill>
                  <a:srgbClr val="FF0000"/>
                </a:solidFill>
              </a:rPr>
              <a:t>差分通信</a:t>
            </a:r>
            <a:endParaRPr lang="zh-CN" altLang="en-US" dirty="0">
              <a:solidFill>
                <a:srgbClr val="FF0000"/>
              </a:solidFill>
            </a:endParaRPr>
          </a:p>
        </p:txBody>
      </p:sp>
      <p:sp>
        <p:nvSpPr>
          <p:cNvPr id="4" name="文本框 3"/>
          <p:cNvSpPr txBox="1"/>
          <p:nvPr/>
        </p:nvSpPr>
        <p:spPr>
          <a:xfrm>
            <a:off x="10214909" y="3560909"/>
            <a:ext cx="914400" cy="369332"/>
          </a:xfrm>
          <a:prstGeom prst="rect">
            <a:avLst/>
          </a:prstGeom>
          <a:noFill/>
        </p:spPr>
        <p:txBody>
          <a:bodyPr wrap="square" rtlCol="0">
            <a:spAutoFit/>
          </a:bodyPr>
          <a:lstStyle/>
          <a:p>
            <a:r>
              <a:rPr lang="zh-CN" altLang="en-US" dirty="0">
                <a:solidFill>
                  <a:srgbClr val="FF0000"/>
                </a:solidFill>
              </a:rPr>
              <a:t>负逻辑</a:t>
            </a:r>
            <a:endParaRPr lang="zh-CN" altLang="en-US" dirty="0">
              <a:solidFill>
                <a:srgbClr val="FF0000"/>
              </a:solidFill>
            </a:endParaRPr>
          </a:p>
        </p:txBody>
      </p:sp>
      <p:sp>
        <p:nvSpPr>
          <p:cNvPr id="5" name="灯片编号占位符 4"/>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1322438" y="1398821"/>
            <a:ext cx="8814619" cy="4060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65" y="560439"/>
            <a:ext cx="10515600" cy="5616524"/>
          </a:xfrm>
        </p:spPr>
        <p:txBody>
          <a:bodyPr>
            <a:normAutofit/>
          </a:bodyPr>
          <a:lstStyle/>
          <a:p>
            <a:pPr marL="0" indent="0">
              <a:buNone/>
            </a:pPr>
            <a:endParaRPr lang="en-US" altLang="zh-CN" sz="2000" dirty="0"/>
          </a:p>
          <a:p>
            <a:pPr marL="0" indent="0">
              <a:buNone/>
            </a:pPr>
            <a:r>
              <a:rPr lang="en-US" altLang="zh-CN" sz="2000" dirty="0"/>
              <a:t>USART:</a:t>
            </a:r>
            <a:r>
              <a:rPr lang="zh-CN" altLang="en-US" sz="2000" dirty="0"/>
              <a:t>通用同步异步收发器</a:t>
            </a:r>
            <a:r>
              <a:rPr lang="en-US" altLang="zh-CN" sz="2000" dirty="0"/>
              <a:t>(Universal Synchronous Asynchronous Receiver and Transmitter)</a:t>
            </a:r>
            <a:r>
              <a:rPr lang="zh-CN" altLang="en-US" sz="2000" dirty="0"/>
              <a:t>。</a:t>
            </a:r>
            <a:endParaRPr lang="en-US" altLang="zh-CN" sz="2000" dirty="0"/>
          </a:p>
          <a:p>
            <a:pPr marL="0" indent="0">
              <a:buNone/>
            </a:pPr>
            <a:endParaRPr lang="en-US" altLang="zh-CN" sz="2000" dirty="0"/>
          </a:p>
          <a:p>
            <a:pPr marL="0" indent="0">
              <a:lnSpc>
                <a:spcPct val="150000"/>
              </a:lnSpc>
              <a:buNone/>
            </a:pPr>
            <a:r>
              <a:rPr lang="en-US" altLang="zh-CN" sz="2000" dirty="0"/>
              <a:t>UART:</a:t>
            </a:r>
            <a:r>
              <a:rPr lang="zh-CN" altLang="en-US" sz="2000" dirty="0"/>
              <a:t>通用异步收发器，在</a:t>
            </a:r>
            <a:r>
              <a:rPr lang="en-US" altLang="zh-CN" sz="2000" dirty="0"/>
              <a:t>USART</a:t>
            </a:r>
            <a:r>
              <a:rPr lang="zh-CN" altLang="en-US" sz="2000" dirty="0"/>
              <a:t>的基础上裁剪掉了同步通信功能</a:t>
            </a:r>
            <a:r>
              <a:rPr lang="en-US" altLang="zh-CN" sz="2000" dirty="0"/>
              <a:t>(</a:t>
            </a:r>
            <a:r>
              <a:rPr lang="zh-CN" altLang="en-US" sz="2000" dirty="0"/>
              <a:t>时钟同步</a:t>
            </a:r>
            <a:r>
              <a:rPr lang="en-US" altLang="zh-CN" sz="2000" dirty="0"/>
              <a:t>)</a:t>
            </a:r>
            <a:r>
              <a:rPr lang="zh-CN" altLang="en-US" sz="2000" dirty="0"/>
              <a:t>，只有异步通信，平时使用的串口通信基本都是</a:t>
            </a:r>
            <a:r>
              <a:rPr lang="en-US" altLang="zh-CN" sz="2000" dirty="0"/>
              <a:t>UART</a:t>
            </a:r>
            <a:r>
              <a:rPr lang="zh-CN" altLang="en-US" sz="2000" dirty="0"/>
              <a:t>。</a:t>
            </a:r>
            <a:endParaRPr lang="en-US" altLang="zh-CN" sz="2000" dirty="0"/>
          </a:p>
          <a:p>
            <a:pPr marL="0" indent="0">
              <a:buNone/>
            </a:pPr>
            <a:endParaRPr lang="en-US" altLang="zh-CN" sz="2000" dirty="0"/>
          </a:p>
          <a:p>
            <a:pPr marL="0" indent="0">
              <a:buNone/>
            </a:pPr>
            <a:r>
              <a:rPr lang="en-US" altLang="zh-CN" sz="2000" dirty="0"/>
              <a:t>UART</a:t>
            </a:r>
            <a:r>
              <a:rPr lang="zh-CN" altLang="en-US" sz="2000" dirty="0"/>
              <a:t>特性：全双工、串行、异步</a:t>
            </a: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004" y="904009"/>
            <a:ext cx="10849841" cy="5272954"/>
          </a:xfrm>
        </p:spPr>
        <p:txBody>
          <a:bodyPr>
            <a:normAutofit/>
          </a:bodyPr>
          <a:lstStyle/>
          <a:p>
            <a:pPr marL="0" indent="0">
              <a:buNone/>
            </a:pPr>
            <a:r>
              <a:rPr lang="zh-CN" altLang="en-US" sz="2000" dirty="0"/>
              <a:t>串行数据以数据帧格式传输，包括起始位、数据位、校验位、停止位。</a:t>
            </a:r>
            <a:endParaRPr lang="en-US" altLang="zh-CN" sz="2000" dirty="0"/>
          </a:p>
          <a:p>
            <a:pPr marL="0" indent="0">
              <a:buNone/>
            </a:pPr>
            <a:r>
              <a:rPr lang="zh-CN" altLang="en-US" sz="2000" dirty="0"/>
              <a:t>起始位：</a:t>
            </a:r>
            <a:r>
              <a:rPr lang="en-US" altLang="zh-CN" sz="2000" dirty="0"/>
              <a:t>1</a:t>
            </a:r>
            <a:r>
              <a:rPr lang="zh-CN" altLang="en-US" sz="2000" dirty="0"/>
              <a:t>位，低电平，默认，无需配置。</a:t>
            </a:r>
            <a:endParaRPr lang="en-US" altLang="zh-CN" sz="2000" dirty="0"/>
          </a:p>
          <a:p>
            <a:pPr marL="0" indent="0">
              <a:buNone/>
            </a:pPr>
            <a:r>
              <a:rPr lang="zh-CN" altLang="en-US" sz="2000" dirty="0"/>
              <a:t>数据位：</a:t>
            </a:r>
            <a:r>
              <a:rPr lang="en-US" altLang="zh-CN" sz="2000" dirty="0"/>
              <a:t>8</a:t>
            </a:r>
            <a:r>
              <a:rPr lang="zh-CN" altLang="en-US" sz="2000" dirty="0"/>
              <a:t>或</a:t>
            </a:r>
            <a:r>
              <a:rPr lang="en-US" altLang="zh-CN" sz="2000" dirty="0"/>
              <a:t>9</a:t>
            </a:r>
            <a:r>
              <a:rPr lang="zh-CN" altLang="en-US" sz="2000" dirty="0"/>
              <a:t>位，最低有效位在前</a:t>
            </a:r>
            <a:endParaRPr lang="en-US" altLang="zh-CN" sz="2000" dirty="0"/>
          </a:p>
          <a:p>
            <a:pPr marL="0" indent="0">
              <a:buNone/>
            </a:pPr>
            <a:r>
              <a:rPr lang="zh-CN" altLang="en-US" sz="2000" dirty="0"/>
              <a:t>校验位：</a:t>
            </a:r>
            <a:r>
              <a:rPr lang="en-US" altLang="zh-CN" sz="2000" dirty="0"/>
              <a:t>1</a:t>
            </a:r>
            <a:r>
              <a:rPr lang="zh-CN" altLang="en-US" sz="2000" dirty="0"/>
              <a:t>位，奇校验、偶校验、无校验。</a:t>
            </a:r>
            <a:endParaRPr lang="en-US" altLang="zh-CN" sz="2000" dirty="0"/>
          </a:p>
          <a:p>
            <a:pPr marL="0" indent="0">
              <a:buNone/>
            </a:pPr>
            <a:r>
              <a:rPr lang="zh-CN" altLang="en-US" sz="2000" dirty="0"/>
              <a:t>停止位：常用</a:t>
            </a:r>
            <a:r>
              <a:rPr lang="en-US" altLang="zh-CN" sz="2000" dirty="0"/>
              <a:t>1</a:t>
            </a:r>
            <a:r>
              <a:rPr lang="zh-CN" altLang="en-US" sz="2000" dirty="0"/>
              <a:t>位。</a:t>
            </a:r>
            <a:endParaRPr lang="en-US" altLang="zh-CN" sz="2000" dirty="0"/>
          </a:p>
          <a:p>
            <a:pPr marL="0" indent="0">
              <a:buNone/>
            </a:pPr>
            <a:r>
              <a:rPr lang="zh-CN" altLang="en-US" sz="2000" dirty="0"/>
              <a:t>常用配置：</a:t>
            </a:r>
            <a:r>
              <a:rPr lang="en-US" altLang="zh-CN" sz="2000" dirty="0"/>
              <a:t>8</a:t>
            </a:r>
            <a:r>
              <a:rPr lang="zh-CN" altLang="en-US" sz="2000" dirty="0"/>
              <a:t>位数据位</a:t>
            </a:r>
            <a:r>
              <a:rPr lang="en-US" altLang="zh-CN" sz="2000" dirty="0"/>
              <a:t>(</a:t>
            </a:r>
            <a:r>
              <a:rPr lang="zh-CN" altLang="en-US" sz="2000" dirty="0"/>
              <a:t>刚好一个字节</a:t>
            </a:r>
            <a:r>
              <a:rPr lang="en-US" altLang="zh-CN" sz="2000" dirty="0"/>
              <a:t>),</a:t>
            </a:r>
            <a:r>
              <a:rPr lang="zh-CN" altLang="en-US" sz="2000" dirty="0"/>
              <a:t>无校验，</a:t>
            </a:r>
            <a:r>
              <a:rPr lang="en-US" altLang="zh-CN" sz="2000" dirty="0"/>
              <a:t>1</a:t>
            </a:r>
            <a:r>
              <a:rPr lang="zh-CN" altLang="en-US" sz="2000" dirty="0"/>
              <a:t>位停止位。</a:t>
            </a: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64691" y="3942442"/>
            <a:ext cx="8517193" cy="1668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344" y="869488"/>
            <a:ext cx="10515600" cy="5119023"/>
          </a:xfrm>
        </p:spPr>
        <p:txBody>
          <a:bodyPr>
            <a:normAutofit/>
          </a:bodyPr>
          <a:lstStyle/>
          <a:p>
            <a:pPr marL="0" indent="0">
              <a:buNone/>
            </a:pPr>
            <a:r>
              <a:rPr lang="zh-CN" altLang="en-US" sz="2000" dirty="0"/>
              <a:t>引脚</a:t>
            </a:r>
            <a:endParaRPr lang="en-US" altLang="zh-CN" sz="2000" dirty="0"/>
          </a:p>
          <a:p>
            <a:pPr marL="0" indent="0">
              <a:buNone/>
            </a:pPr>
            <a:r>
              <a:rPr lang="en-US" altLang="zh-CN" sz="2000" dirty="0"/>
              <a:t>RX:</a:t>
            </a:r>
            <a:r>
              <a:rPr lang="zh-CN" altLang="en-US" sz="2000" dirty="0"/>
              <a:t>接收数据输入。通过过采样技术来区别数据和噪音，从而恢复数据。</a:t>
            </a:r>
            <a:endParaRPr lang="en-US" altLang="zh-CN" sz="2000" dirty="0"/>
          </a:p>
          <a:p>
            <a:pPr marL="0" indent="0">
              <a:buNone/>
            </a:pPr>
            <a:r>
              <a:rPr lang="en-US" altLang="zh-CN" sz="2000" dirty="0"/>
              <a:t>TX:</a:t>
            </a:r>
            <a:r>
              <a:rPr lang="zh-CN" altLang="en-US" sz="2000" dirty="0"/>
              <a:t>发送数据输出</a:t>
            </a:r>
            <a:endParaRPr lang="en-US" altLang="zh-CN" sz="2000" dirty="0"/>
          </a:p>
          <a:p>
            <a:pPr marL="0" indent="0">
              <a:buNone/>
            </a:pPr>
            <a:r>
              <a:rPr lang="zh-CN" altLang="en-US" sz="2000" dirty="0"/>
              <a:t>通信速率</a:t>
            </a:r>
            <a:endParaRPr lang="en-US" altLang="zh-CN" sz="2000" dirty="0"/>
          </a:p>
          <a:p>
            <a:pPr marL="0" indent="0">
              <a:buNone/>
            </a:pPr>
            <a:r>
              <a:rPr lang="zh-CN" altLang="en-US" sz="2000" dirty="0"/>
              <a:t>比特率：是指每秒传送的比特</a:t>
            </a:r>
            <a:r>
              <a:rPr lang="en-US" altLang="zh-CN" sz="2000" dirty="0"/>
              <a:t>(bit)</a:t>
            </a:r>
            <a:r>
              <a:rPr lang="zh-CN" altLang="en-US" sz="2000" dirty="0"/>
              <a:t>数。单位为 </a:t>
            </a:r>
            <a:r>
              <a:rPr lang="en-US" altLang="zh-CN" sz="2000" dirty="0"/>
              <a:t>bps(Bit Per Second)</a:t>
            </a:r>
            <a:r>
              <a:rPr lang="zh-CN" altLang="en-US" sz="2000" dirty="0"/>
              <a:t>，比特率越高，每秒传送数据就越多。</a:t>
            </a:r>
            <a:endParaRPr lang="en-US" altLang="zh-CN" sz="2000" dirty="0"/>
          </a:p>
          <a:p>
            <a:pPr marL="0" indent="0">
              <a:buNone/>
            </a:pPr>
            <a:r>
              <a:rPr lang="zh-CN" altLang="en-US" sz="2000" dirty="0"/>
              <a:t>波特率：表示每秒钟传送码元符号的个数，是衡量数据传送速率的指标。</a:t>
            </a:r>
            <a:endParaRPr lang="en-US" altLang="zh-CN" sz="2000" dirty="0"/>
          </a:p>
          <a:p>
            <a:pPr marL="0" indent="0">
              <a:buNone/>
            </a:pPr>
            <a:r>
              <a:rPr lang="zh-CN" altLang="en-US" sz="2000" dirty="0"/>
              <a:t>二进制调制情况下，</a:t>
            </a:r>
            <a:r>
              <a:rPr lang="en-US" altLang="zh-CN" sz="2000" dirty="0"/>
              <a:t>1</a:t>
            </a:r>
            <a:r>
              <a:rPr lang="zh-CN" altLang="en-US" sz="2000" dirty="0"/>
              <a:t>个码元就是一个</a:t>
            </a:r>
            <a:r>
              <a:rPr lang="en-US" altLang="zh-CN" sz="2000" dirty="0"/>
              <a:t>bit</a:t>
            </a:r>
            <a:r>
              <a:rPr lang="zh-CN" altLang="en-US" sz="2000" dirty="0"/>
              <a:t>，此时波特率等于比特率</a:t>
            </a:r>
            <a:endParaRPr lang="en-US" altLang="zh-CN" sz="2000" dirty="0"/>
          </a:p>
          <a:p>
            <a:pPr marL="0" indent="0">
              <a:buNone/>
            </a:pPr>
            <a:r>
              <a:rPr lang="zh-CN" altLang="en-US" sz="2000" dirty="0">
                <a:solidFill>
                  <a:srgbClr val="FF0000"/>
                </a:solidFill>
              </a:rPr>
              <a:t>真题串口配置要求</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sp>
        <p:nvSpPr>
          <p:cNvPr id="4" name="标题 1"/>
          <p:cNvSpPr>
            <a:spLocks noGrp="1"/>
          </p:cNvSpPr>
          <p:nvPr>
            <p:ph type="title"/>
          </p:nvPr>
        </p:nvSpPr>
        <p:spPr>
          <a:xfrm>
            <a:off x="86033" y="240891"/>
            <a:ext cx="3704302" cy="537783"/>
          </a:xfrm>
        </p:spPr>
        <p:txBody>
          <a:bodyPr>
            <a:normAutofit fontScale="90000"/>
          </a:bodyPr>
          <a:lstStyle/>
          <a:p>
            <a:br>
              <a:rPr lang="en-US" altLang="zh-CN" dirty="0"/>
            </a:br>
            <a:r>
              <a:rPr lang="en-US" altLang="zh-CN" sz="2700" b="1" dirty="0"/>
              <a:t>USART</a:t>
            </a:r>
            <a:r>
              <a:rPr lang="zh-CN" altLang="en-US" sz="2700" b="1" dirty="0"/>
              <a:t>简介</a:t>
            </a:r>
            <a:br>
              <a:rPr lang="en-US" altLang="zh-CN" dirty="0"/>
            </a:br>
            <a:endParaRPr lang="zh-CN" altLang="en-US" dirty="0"/>
          </a:p>
        </p:txBody>
      </p:sp>
      <p:pic>
        <p:nvPicPr>
          <p:cNvPr id="6" name="图片 5"/>
          <p:cNvPicPr>
            <a:picLocks noChangeAspect="1"/>
          </p:cNvPicPr>
          <p:nvPr/>
        </p:nvPicPr>
        <p:blipFill>
          <a:blip r:embed="rId1"/>
          <a:stretch>
            <a:fillRect/>
          </a:stretch>
        </p:blipFill>
        <p:spPr>
          <a:xfrm>
            <a:off x="565144" y="4371420"/>
            <a:ext cx="9691577" cy="1439582"/>
          </a:xfrm>
          <a:prstGeom prst="rect">
            <a:avLst/>
          </a:prstGeom>
        </p:spPr>
      </p:pic>
      <p:sp>
        <p:nvSpPr>
          <p:cNvPr id="2" name="灯片编号占位符 1"/>
          <p:cNvSpPr>
            <a:spLocks noGrp="1"/>
          </p:cNvSpPr>
          <p:nvPr>
            <p:ph type="sldNum" sz="quarter" idx="12"/>
          </p:nvPr>
        </p:nvSpPr>
        <p:spPr/>
        <p:txBody>
          <a:bodyPr/>
          <a:lstStyle/>
          <a:p>
            <a:fld id="{1B3A46E8-6ECF-4B74-83B7-DF9922F7AE5A}"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乳白玻璃">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5622</Words>
  <Application>WPS 演示</Application>
  <PresentationFormat>宽屏</PresentationFormat>
  <Paragraphs>523</Paragraphs>
  <Slides>40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宋体</vt:lpstr>
      <vt:lpstr>Wingdings</vt:lpstr>
      <vt:lpstr>等线 Light</vt:lpstr>
      <vt:lpstr>Calibri Light</vt:lpstr>
      <vt:lpstr>等线</vt:lpstr>
      <vt:lpstr>Calibri</vt:lpstr>
      <vt:lpstr>微软雅黑</vt:lpstr>
      <vt:lpstr>Arial Unicode MS</vt:lpstr>
      <vt:lpstr>-apple-system</vt:lpstr>
      <vt:lpstr>Segoe Print</vt:lpstr>
      <vt:lpstr>Menlo</vt:lpstr>
      <vt:lpstr>Inter</vt:lpstr>
      <vt:lpstr>FandolSong-Regular-Identity-H</vt:lpstr>
      <vt:lpstr>FreeSerif-Identity-H</vt:lpstr>
      <vt:lpstr>Office 主题​​</vt:lpstr>
      <vt:lpstr>蓝桥杯嵌入式串口、DMA培训</vt:lpstr>
      <vt:lpstr> 通讯 </vt:lpstr>
      <vt:lpstr> 串行与并行 </vt:lpstr>
      <vt:lpstr> 全双工、半双工、单工 </vt:lpstr>
      <vt:lpstr> 同步与异步 </vt:lpstr>
      <vt:lpstr> 串口简介 </vt:lpstr>
      <vt:lpstr> USART简介 </vt:lpstr>
      <vt:lpstr> USART简介 </vt:lpstr>
      <vt:lpstr> USART简介 </vt:lpstr>
      <vt:lpstr> 串口简介 </vt:lpstr>
      <vt:lpstr> 串口简介 </vt:lpstr>
      <vt:lpstr> 串口编程步骤 </vt:lpstr>
      <vt:lpstr> 串口编程配置 </vt:lpstr>
      <vt:lpstr> 串口编程配置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 串口编程实现 </vt:lpstr>
      <vt:lpstr>PowerPoint 演示文稿</vt:lpstr>
      <vt:lpstr> DMA简介 </vt:lpstr>
      <vt:lpstr> DMA简介 </vt:lpstr>
      <vt:lpstr> DMA结构 </vt:lpstr>
      <vt:lpstr> DMA传输方式 </vt:lpstr>
      <vt:lpstr> 以DMA方式传输串口数据 </vt:lpstr>
      <vt:lpstr> 使用DMA搬运数据 </vt:lpstr>
      <vt:lpstr> 本次重点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钧轩 任</dc:creator>
  <cp:lastModifiedBy>苏打</cp:lastModifiedBy>
  <cp:revision>19</cp:revision>
  <dcterms:created xsi:type="dcterms:W3CDTF">2025-02-04T02:33:00Z</dcterms:created>
  <dcterms:modified xsi:type="dcterms:W3CDTF">2025-03-21T11:33:32Z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93CB5F4555CE40EDB0DC3FAAC79B57FB_12</vt:lpwstr>
  </property>
  <property fmtid="{D5CDD505-2E9C-101B-9397-08002B2CF9AE}" pid="3" name="KSOProductBuildVer">
    <vt:lpwstr>2052-12.1.0.20305</vt:lpwstr>
  </property>
</Properties>
</file>